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handoutMasterIdLst>
    <p:handoutMasterId r:id="rId137"/>
  </p:handoutMasterIdLst>
  <p:sldIdLst>
    <p:sldId id="530" r:id="rId2"/>
    <p:sldId id="256" r:id="rId3"/>
    <p:sldId id="258" r:id="rId4"/>
    <p:sldId id="351" r:id="rId5"/>
    <p:sldId id="352" r:id="rId6"/>
    <p:sldId id="353" r:id="rId7"/>
    <p:sldId id="354" r:id="rId8"/>
    <p:sldId id="355" r:id="rId9"/>
    <p:sldId id="356" r:id="rId10"/>
    <p:sldId id="451" r:id="rId11"/>
    <p:sldId id="485" r:id="rId12"/>
    <p:sldId id="486" r:id="rId13"/>
    <p:sldId id="487" r:id="rId14"/>
    <p:sldId id="488" r:id="rId15"/>
    <p:sldId id="489" r:id="rId16"/>
    <p:sldId id="490" r:id="rId17"/>
    <p:sldId id="491" r:id="rId18"/>
    <p:sldId id="492" r:id="rId19"/>
    <p:sldId id="493" r:id="rId20"/>
    <p:sldId id="494" r:id="rId21"/>
    <p:sldId id="495" r:id="rId22"/>
    <p:sldId id="496" r:id="rId23"/>
    <p:sldId id="497" r:id="rId24"/>
    <p:sldId id="498" r:id="rId25"/>
    <p:sldId id="499" r:id="rId26"/>
    <p:sldId id="500" r:id="rId27"/>
    <p:sldId id="501" r:id="rId28"/>
    <p:sldId id="502" r:id="rId29"/>
    <p:sldId id="503" r:id="rId30"/>
    <p:sldId id="504" r:id="rId31"/>
    <p:sldId id="505" r:id="rId32"/>
    <p:sldId id="532" r:id="rId33"/>
    <p:sldId id="506" r:id="rId34"/>
    <p:sldId id="507" r:id="rId35"/>
    <p:sldId id="508" r:id="rId36"/>
    <p:sldId id="521" r:id="rId37"/>
    <p:sldId id="509" r:id="rId38"/>
    <p:sldId id="510" r:id="rId39"/>
    <p:sldId id="511" r:id="rId40"/>
    <p:sldId id="512" r:id="rId41"/>
    <p:sldId id="513" r:id="rId42"/>
    <p:sldId id="514" r:id="rId43"/>
    <p:sldId id="515" r:id="rId44"/>
    <p:sldId id="516" r:id="rId45"/>
    <p:sldId id="517" r:id="rId46"/>
    <p:sldId id="518" r:id="rId47"/>
    <p:sldId id="519" r:id="rId48"/>
    <p:sldId id="520" r:id="rId49"/>
    <p:sldId id="453" r:id="rId50"/>
    <p:sldId id="399"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415" r:id="rId67"/>
    <p:sldId id="416" r:id="rId68"/>
    <p:sldId id="417" r:id="rId69"/>
    <p:sldId id="418" r:id="rId70"/>
    <p:sldId id="41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522" r:id="rId86"/>
    <p:sldId id="434" r:id="rId87"/>
    <p:sldId id="435" r:id="rId88"/>
    <p:sldId id="436" r:id="rId89"/>
    <p:sldId id="437" r:id="rId90"/>
    <p:sldId id="438" r:id="rId91"/>
    <p:sldId id="439" r:id="rId92"/>
    <p:sldId id="440" r:id="rId93"/>
    <p:sldId id="528" r:id="rId94"/>
    <p:sldId id="529" r:id="rId95"/>
    <p:sldId id="452" r:id="rId96"/>
    <p:sldId id="441" r:id="rId97"/>
    <p:sldId id="523" r:id="rId98"/>
    <p:sldId id="443" r:id="rId99"/>
    <p:sldId id="444" r:id="rId100"/>
    <p:sldId id="445" r:id="rId101"/>
    <p:sldId id="447" r:id="rId102"/>
    <p:sldId id="448" r:id="rId103"/>
    <p:sldId id="449" r:id="rId104"/>
    <p:sldId id="454" r:id="rId105"/>
    <p:sldId id="456" r:id="rId106"/>
    <p:sldId id="457" r:id="rId107"/>
    <p:sldId id="524" r:id="rId108"/>
    <p:sldId id="458" r:id="rId109"/>
    <p:sldId id="459" r:id="rId110"/>
    <p:sldId id="460" r:id="rId111"/>
    <p:sldId id="462" r:id="rId112"/>
    <p:sldId id="463" r:id="rId113"/>
    <p:sldId id="466" r:id="rId114"/>
    <p:sldId id="525" r:id="rId115"/>
    <p:sldId id="467" r:id="rId116"/>
    <p:sldId id="468" r:id="rId117"/>
    <p:sldId id="526" r:id="rId118"/>
    <p:sldId id="469" r:id="rId119"/>
    <p:sldId id="470" r:id="rId120"/>
    <p:sldId id="471" r:id="rId121"/>
    <p:sldId id="472" r:id="rId122"/>
    <p:sldId id="474" r:id="rId123"/>
    <p:sldId id="475" r:id="rId124"/>
    <p:sldId id="527" r:id="rId125"/>
    <p:sldId id="476" r:id="rId126"/>
    <p:sldId id="477" r:id="rId127"/>
    <p:sldId id="478" r:id="rId128"/>
    <p:sldId id="479" r:id="rId129"/>
    <p:sldId id="480" r:id="rId130"/>
    <p:sldId id="481" r:id="rId131"/>
    <p:sldId id="482" r:id="rId132"/>
    <p:sldId id="531" r:id="rId133"/>
    <p:sldId id="384" r:id="rId134"/>
    <p:sldId id="361" r:id="rId1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00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F0DCD-3763-4786-87C8-4CBB4FDE882E}" v="79" dt="2022-12-21T17:25:04.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5768" autoAdjust="0"/>
  </p:normalViewPr>
  <p:slideViewPr>
    <p:cSldViewPr snapToGrid="0">
      <p:cViewPr varScale="1">
        <p:scale>
          <a:sx n="73" d="100"/>
          <a:sy n="73" d="100"/>
        </p:scale>
        <p:origin x="1070" y="67"/>
      </p:cViewPr>
      <p:guideLst/>
    </p:cSldViewPr>
  </p:slideViewPr>
  <p:notesTextViewPr>
    <p:cViewPr>
      <p:scale>
        <a:sx n="66" d="100"/>
        <a:sy n="66" d="100"/>
      </p:scale>
      <p:origin x="0" y="0"/>
    </p:cViewPr>
  </p:notesTextViewPr>
  <p:notesViewPr>
    <p:cSldViewPr snapToGrid="0">
      <p:cViewPr varScale="1">
        <p:scale>
          <a:sx n="62" d="100"/>
          <a:sy n="62" d="100"/>
        </p:scale>
        <p:origin x="315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景淳 詹" userId="efb101a757902745" providerId="LiveId" clId="{9DDF0DCD-3763-4786-87C8-4CBB4FDE882E}"/>
    <pc:docChg chg="undo custSel addSld modSld sldOrd">
      <pc:chgData name="景淳 詹" userId="efb101a757902745" providerId="LiveId" clId="{9DDF0DCD-3763-4786-87C8-4CBB4FDE882E}" dt="2022-12-22T18:13:50.015" v="6894"/>
      <pc:docMkLst>
        <pc:docMk/>
      </pc:docMkLst>
      <pc:sldChg chg="modSp mod modNotesTx">
        <pc:chgData name="景淳 詹" userId="efb101a757902745" providerId="LiveId" clId="{9DDF0DCD-3763-4786-87C8-4CBB4FDE882E}" dt="2022-12-12T10:32:00.551" v="2849" actId="20577"/>
        <pc:sldMkLst>
          <pc:docMk/>
          <pc:sldMk cId="1691220693" sldId="256"/>
        </pc:sldMkLst>
        <pc:spChg chg="mod">
          <ac:chgData name="景淳 詹" userId="efb101a757902745" providerId="LiveId" clId="{9DDF0DCD-3763-4786-87C8-4CBB4FDE882E}" dt="2022-12-12T07:53:15.586" v="2477" actId="113"/>
          <ac:spMkLst>
            <pc:docMk/>
            <pc:sldMk cId="1691220693" sldId="256"/>
            <ac:spMk id="2" creationId="{69702480-5C61-2BB9-0361-1F5324F0FA2C}"/>
          </ac:spMkLst>
        </pc:spChg>
        <pc:spChg chg="mod">
          <ac:chgData name="景淳 詹" userId="efb101a757902745" providerId="LiveId" clId="{9DDF0DCD-3763-4786-87C8-4CBB4FDE882E}" dt="2022-12-05T11:37:40.193" v="715" actId="20577"/>
          <ac:spMkLst>
            <pc:docMk/>
            <pc:sldMk cId="1691220693" sldId="256"/>
            <ac:spMk id="3" creationId="{3409A367-E9AC-2A36-E25D-87810676B791}"/>
          </ac:spMkLst>
        </pc:spChg>
      </pc:sldChg>
      <pc:sldChg chg="modSp modNotesTx">
        <pc:chgData name="景淳 詹" userId="efb101a757902745" providerId="LiveId" clId="{9DDF0DCD-3763-4786-87C8-4CBB4FDE882E}" dt="2022-12-12T10:33:31.498" v="2912" actId="20577"/>
        <pc:sldMkLst>
          <pc:docMk/>
          <pc:sldMk cId="180706046" sldId="258"/>
        </pc:sldMkLst>
        <pc:spChg chg="mod">
          <ac:chgData name="景淳 詹" userId="efb101a757902745" providerId="LiveId" clId="{9DDF0DCD-3763-4786-87C8-4CBB4FDE882E}" dt="2022-12-05T11:06:09.062" v="713" actId="20578"/>
          <ac:spMkLst>
            <pc:docMk/>
            <pc:sldMk cId="180706046" sldId="258"/>
            <ac:spMk id="3" creationId="{3E58AD32-BF23-B357-A7E4-429D467EEB69}"/>
          </ac:spMkLst>
        </pc:spChg>
      </pc:sldChg>
      <pc:sldChg chg="modSp mod">
        <pc:chgData name="景淳 詹" userId="efb101a757902745" providerId="LiveId" clId="{9DDF0DCD-3763-4786-87C8-4CBB4FDE882E}" dt="2022-12-12T10:34:24.998" v="2925" actId="20577"/>
        <pc:sldMkLst>
          <pc:docMk/>
          <pc:sldMk cId="301834669" sldId="351"/>
        </pc:sldMkLst>
        <pc:spChg chg="mod">
          <ac:chgData name="景淳 詹" userId="efb101a757902745" providerId="LiveId" clId="{9DDF0DCD-3763-4786-87C8-4CBB4FDE882E}" dt="2022-12-12T10:34:24.998" v="2925" actId="20577"/>
          <ac:spMkLst>
            <pc:docMk/>
            <pc:sldMk cId="301834669" sldId="351"/>
            <ac:spMk id="3" creationId="{AA672987-BA5A-B446-878E-28B63FD79BBE}"/>
          </ac:spMkLst>
        </pc:spChg>
      </pc:sldChg>
      <pc:sldChg chg="modNotesTx">
        <pc:chgData name="景淳 詹" userId="efb101a757902745" providerId="LiveId" clId="{9DDF0DCD-3763-4786-87C8-4CBB4FDE882E}" dt="2022-12-12T05:28:50.630" v="1625" actId="20577"/>
        <pc:sldMkLst>
          <pc:docMk/>
          <pc:sldMk cId="117674676" sldId="352"/>
        </pc:sldMkLst>
      </pc:sldChg>
      <pc:sldChg chg="modNotesTx">
        <pc:chgData name="景淳 詹" userId="efb101a757902745" providerId="LiveId" clId="{9DDF0DCD-3763-4786-87C8-4CBB4FDE882E}" dt="2022-12-12T05:29:13.874" v="1626"/>
        <pc:sldMkLst>
          <pc:docMk/>
          <pc:sldMk cId="73719315" sldId="354"/>
        </pc:sldMkLst>
      </pc:sldChg>
      <pc:sldChg chg="modNotesTx">
        <pc:chgData name="景淳 詹" userId="efb101a757902745" providerId="LiveId" clId="{9DDF0DCD-3763-4786-87C8-4CBB4FDE882E}" dt="2022-12-12T05:30:05.602" v="1633" actId="20577"/>
        <pc:sldMkLst>
          <pc:docMk/>
          <pc:sldMk cId="2572889195" sldId="355"/>
        </pc:sldMkLst>
      </pc:sldChg>
      <pc:sldChg chg="modNotesTx">
        <pc:chgData name="景淳 詹" userId="efb101a757902745" providerId="LiveId" clId="{9DDF0DCD-3763-4786-87C8-4CBB4FDE882E}" dt="2022-12-12T05:30:19.901" v="1634"/>
        <pc:sldMkLst>
          <pc:docMk/>
          <pc:sldMk cId="4002010648" sldId="356"/>
        </pc:sldMkLst>
      </pc:sldChg>
      <pc:sldChg chg="modSp mod">
        <pc:chgData name="景淳 詹" userId="efb101a757902745" providerId="LiveId" clId="{9DDF0DCD-3763-4786-87C8-4CBB4FDE882E}" dt="2022-12-21T16:25:01.828" v="5543"/>
        <pc:sldMkLst>
          <pc:docMk/>
          <pc:sldMk cId="2547875649" sldId="384"/>
        </pc:sldMkLst>
        <pc:spChg chg="mod">
          <ac:chgData name="景淳 詹" userId="efb101a757902745" providerId="LiveId" clId="{9DDF0DCD-3763-4786-87C8-4CBB4FDE882E}" dt="2022-12-21T16:25:01.828" v="5543"/>
          <ac:spMkLst>
            <pc:docMk/>
            <pc:sldMk cId="2547875649" sldId="384"/>
            <ac:spMk id="3" creationId="{C3B5A5A8-28C4-AE41-B33C-CAAF031A4E78}"/>
          </ac:spMkLst>
        </pc:spChg>
      </pc:sldChg>
      <pc:sldChg chg="modNotesTx">
        <pc:chgData name="景淳 詹" userId="efb101a757902745" providerId="LiveId" clId="{9DDF0DCD-3763-4786-87C8-4CBB4FDE882E}" dt="2022-12-20T14:17:09.110" v="4686"/>
        <pc:sldMkLst>
          <pc:docMk/>
          <pc:sldMk cId="4273754156" sldId="399"/>
        </pc:sldMkLst>
      </pc:sldChg>
      <pc:sldChg chg="modSp mod modNotesTx">
        <pc:chgData name="景淳 詹" userId="efb101a757902745" providerId="LiveId" clId="{9DDF0DCD-3763-4786-87C8-4CBB4FDE882E}" dt="2022-12-20T14:16:51.390" v="4685"/>
        <pc:sldMkLst>
          <pc:docMk/>
          <pc:sldMk cId="3870349578" sldId="400"/>
        </pc:sldMkLst>
        <pc:spChg chg="mod">
          <ac:chgData name="景淳 詹" userId="efb101a757902745" providerId="LiveId" clId="{9DDF0DCD-3763-4786-87C8-4CBB4FDE882E}" dt="2022-12-12T07:19:29.431" v="2068" actId="20577"/>
          <ac:spMkLst>
            <pc:docMk/>
            <pc:sldMk cId="3870349578" sldId="400"/>
            <ac:spMk id="5" creationId="{07DEEC4E-91A1-F9DC-6B36-F9B029BB72A1}"/>
          </ac:spMkLst>
        </pc:spChg>
        <pc:picChg chg="mod">
          <ac:chgData name="景淳 詹" userId="efb101a757902745" providerId="LiveId" clId="{9DDF0DCD-3763-4786-87C8-4CBB4FDE882E}" dt="2022-12-12T07:19:40.360" v="2069" actId="1076"/>
          <ac:picMkLst>
            <pc:docMk/>
            <pc:sldMk cId="3870349578" sldId="400"/>
            <ac:picMk id="10" creationId="{2C0CD0EC-4CF5-59A8-8D43-F2A094D3D610}"/>
          </ac:picMkLst>
        </pc:picChg>
      </pc:sldChg>
      <pc:sldChg chg="modNotesTx">
        <pc:chgData name="景淳 詹" userId="efb101a757902745" providerId="LiveId" clId="{9DDF0DCD-3763-4786-87C8-4CBB4FDE882E}" dt="2022-12-20T14:19:13.160" v="4695" actId="20577"/>
        <pc:sldMkLst>
          <pc:docMk/>
          <pc:sldMk cId="3130235810" sldId="401"/>
        </pc:sldMkLst>
      </pc:sldChg>
      <pc:sldChg chg="modSp mod modNotesTx">
        <pc:chgData name="景淳 詹" userId="efb101a757902745" providerId="LiveId" clId="{9DDF0DCD-3763-4786-87C8-4CBB4FDE882E}" dt="2022-12-22T16:54:31.507" v="6739" actId="20577"/>
        <pc:sldMkLst>
          <pc:docMk/>
          <pc:sldMk cId="2063544066" sldId="402"/>
        </pc:sldMkLst>
        <pc:spChg chg="mod">
          <ac:chgData name="景淳 詹" userId="efb101a757902745" providerId="LiveId" clId="{9DDF0DCD-3763-4786-87C8-4CBB4FDE882E}" dt="2022-12-22T16:54:31.507" v="6739" actId="20577"/>
          <ac:spMkLst>
            <pc:docMk/>
            <pc:sldMk cId="2063544066" sldId="402"/>
            <ac:spMk id="7" creationId="{9E2FD4F5-8B3B-EDDC-F8A3-6367E94B2393}"/>
          </ac:spMkLst>
        </pc:spChg>
      </pc:sldChg>
      <pc:sldChg chg="modNotesTx">
        <pc:chgData name="景淳 詹" userId="efb101a757902745" providerId="LiveId" clId="{9DDF0DCD-3763-4786-87C8-4CBB4FDE882E}" dt="2022-12-20T14:20:18.523" v="4707"/>
        <pc:sldMkLst>
          <pc:docMk/>
          <pc:sldMk cId="2318535282" sldId="403"/>
        </pc:sldMkLst>
      </pc:sldChg>
      <pc:sldChg chg="modNotesTx">
        <pc:chgData name="景淳 詹" userId="efb101a757902745" providerId="LiveId" clId="{9DDF0DCD-3763-4786-87C8-4CBB4FDE882E}" dt="2022-12-20T14:21:24.682" v="4721" actId="20577"/>
        <pc:sldMkLst>
          <pc:docMk/>
          <pc:sldMk cId="961194932" sldId="404"/>
        </pc:sldMkLst>
      </pc:sldChg>
      <pc:sldChg chg="modSp mod modNotesTx">
        <pc:chgData name="景淳 詹" userId="efb101a757902745" providerId="LiveId" clId="{9DDF0DCD-3763-4786-87C8-4CBB4FDE882E}" dt="2022-12-12T07:24:34.719" v="2122" actId="20577"/>
        <pc:sldMkLst>
          <pc:docMk/>
          <pc:sldMk cId="1681250195" sldId="405"/>
        </pc:sldMkLst>
        <pc:spChg chg="mod">
          <ac:chgData name="景淳 詹" userId="efb101a757902745" providerId="LiveId" clId="{9DDF0DCD-3763-4786-87C8-4CBB4FDE882E}" dt="2022-12-12T07:24:24.341" v="2107" actId="20577"/>
          <ac:spMkLst>
            <pc:docMk/>
            <pc:sldMk cId="1681250195" sldId="405"/>
            <ac:spMk id="3" creationId="{408A3369-3D29-2171-959C-2716BECF28CE}"/>
          </ac:spMkLst>
        </pc:spChg>
      </pc:sldChg>
      <pc:sldChg chg="modSp mod modNotesTx">
        <pc:chgData name="景淳 詹" userId="efb101a757902745" providerId="LiveId" clId="{9DDF0DCD-3763-4786-87C8-4CBB4FDE882E}" dt="2022-12-20T14:34:02.955" v="4753"/>
        <pc:sldMkLst>
          <pc:docMk/>
          <pc:sldMk cId="2902916133" sldId="406"/>
        </pc:sldMkLst>
        <pc:spChg chg="mod">
          <ac:chgData name="景淳 詹" userId="efb101a757902745" providerId="LiveId" clId="{9DDF0DCD-3763-4786-87C8-4CBB4FDE882E}" dt="2022-12-20T14:33:25.766" v="4752" actId="14100"/>
          <ac:spMkLst>
            <pc:docMk/>
            <pc:sldMk cId="2902916133" sldId="406"/>
            <ac:spMk id="3" creationId="{408A3369-3D29-2171-959C-2716BECF28CE}"/>
          </ac:spMkLst>
        </pc:spChg>
      </pc:sldChg>
      <pc:sldChg chg="modNotesTx">
        <pc:chgData name="景淳 詹" userId="efb101a757902745" providerId="LiveId" clId="{9DDF0DCD-3763-4786-87C8-4CBB4FDE882E}" dt="2022-12-20T14:34:39.771" v="4755"/>
        <pc:sldMkLst>
          <pc:docMk/>
          <pc:sldMk cId="1537799101" sldId="408"/>
        </pc:sldMkLst>
      </pc:sldChg>
      <pc:sldChg chg="modNotesTx">
        <pc:chgData name="景淳 詹" userId="efb101a757902745" providerId="LiveId" clId="{9DDF0DCD-3763-4786-87C8-4CBB4FDE882E}" dt="2022-12-22T17:12:18.356" v="6745" actId="20577"/>
        <pc:sldMkLst>
          <pc:docMk/>
          <pc:sldMk cId="2368561898" sldId="409"/>
        </pc:sldMkLst>
      </pc:sldChg>
      <pc:sldChg chg="modNotesTx">
        <pc:chgData name="景淳 詹" userId="efb101a757902745" providerId="LiveId" clId="{9DDF0DCD-3763-4786-87C8-4CBB4FDE882E}" dt="2022-12-21T09:04:35.794" v="4789" actId="115"/>
        <pc:sldMkLst>
          <pc:docMk/>
          <pc:sldMk cId="396217146" sldId="411"/>
        </pc:sldMkLst>
      </pc:sldChg>
      <pc:sldChg chg="modNotesTx">
        <pc:chgData name="景淳 詹" userId="efb101a757902745" providerId="LiveId" clId="{9DDF0DCD-3763-4786-87C8-4CBB4FDE882E}" dt="2022-12-21T09:09:08.573" v="4851"/>
        <pc:sldMkLst>
          <pc:docMk/>
          <pc:sldMk cId="2464440235" sldId="412"/>
        </pc:sldMkLst>
      </pc:sldChg>
      <pc:sldChg chg="modNotesTx">
        <pc:chgData name="景淳 詹" userId="efb101a757902745" providerId="LiveId" clId="{9DDF0DCD-3763-4786-87C8-4CBB4FDE882E}" dt="2022-12-21T09:09:15.415" v="4853"/>
        <pc:sldMkLst>
          <pc:docMk/>
          <pc:sldMk cId="3620574252" sldId="413"/>
        </pc:sldMkLst>
      </pc:sldChg>
      <pc:sldChg chg="modNotesTx">
        <pc:chgData name="景淳 詹" userId="efb101a757902745" providerId="LiveId" clId="{9DDF0DCD-3763-4786-87C8-4CBB4FDE882E}" dt="2022-12-21T09:09:37.767" v="4858" actId="20577"/>
        <pc:sldMkLst>
          <pc:docMk/>
          <pc:sldMk cId="218603626" sldId="415"/>
        </pc:sldMkLst>
      </pc:sldChg>
      <pc:sldChg chg="modNotesTx">
        <pc:chgData name="景淳 詹" userId="efb101a757902745" providerId="LiveId" clId="{9DDF0DCD-3763-4786-87C8-4CBB4FDE882E}" dt="2022-12-21T09:09:59.913" v="4861"/>
        <pc:sldMkLst>
          <pc:docMk/>
          <pc:sldMk cId="1645708641" sldId="416"/>
        </pc:sldMkLst>
      </pc:sldChg>
      <pc:sldChg chg="modSp mod modNotesTx">
        <pc:chgData name="景淳 詹" userId="efb101a757902745" providerId="LiveId" clId="{9DDF0DCD-3763-4786-87C8-4CBB4FDE882E}" dt="2022-12-21T09:10:33.731" v="4867"/>
        <pc:sldMkLst>
          <pc:docMk/>
          <pc:sldMk cId="3364441008" sldId="417"/>
        </pc:sldMkLst>
        <pc:spChg chg="mod">
          <ac:chgData name="景淳 詹" userId="efb101a757902745" providerId="LiveId" clId="{9DDF0DCD-3763-4786-87C8-4CBB4FDE882E}" dt="2022-12-05T10:46:09.904" v="292" actId="1076"/>
          <ac:spMkLst>
            <pc:docMk/>
            <pc:sldMk cId="3364441008" sldId="417"/>
            <ac:spMk id="2" creationId="{68CA1E71-FB6D-2BC0-B774-3AC7E3723728}"/>
          </ac:spMkLst>
        </pc:spChg>
        <pc:spChg chg="mod">
          <ac:chgData name="景淳 詹" userId="efb101a757902745" providerId="LiveId" clId="{9DDF0DCD-3763-4786-87C8-4CBB4FDE882E}" dt="2022-12-05T10:48:32.015" v="329" actId="20577"/>
          <ac:spMkLst>
            <pc:docMk/>
            <pc:sldMk cId="3364441008" sldId="417"/>
            <ac:spMk id="3" creationId="{408A3369-3D29-2171-959C-2716BECF28CE}"/>
          </ac:spMkLst>
        </pc:spChg>
        <pc:picChg chg="mod">
          <ac:chgData name="景淳 詹" userId="efb101a757902745" providerId="LiveId" clId="{9DDF0DCD-3763-4786-87C8-4CBB4FDE882E}" dt="2022-12-05T10:45:01.034" v="288" actId="1076"/>
          <ac:picMkLst>
            <pc:docMk/>
            <pc:sldMk cId="3364441008" sldId="417"/>
            <ac:picMk id="6" creationId="{00BC9BFB-8976-40B1-59AC-5024E3CEBBD7}"/>
          </ac:picMkLst>
        </pc:picChg>
      </pc:sldChg>
      <pc:sldChg chg="modSp mod modNotesTx">
        <pc:chgData name="景淳 詹" userId="efb101a757902745" providerId="LiveId" clId="{9DDF0DCD-3763-4786-87C8-4CBB4FDE882E}" dt="2022-12-21T09:10:48.156" v="4870"/>
        <pc:sldMkLst>
          <pc:docMk/>
          <pc:sldMk cId="177420819" sldId="419"/>
        </pc:sldMkLst>
        <pc:spChg chg="mod">
          <ac:chgData name="景淳 詹" userId="efb101a757902745" providerId="LiveId" clId="{9DDF0DCD-3763-4786-87C8-4CBB4FDE882E}" dt="2022-12-05T10:49:34.552" v="348" actId="1076"/>
          <ac:spMkLst>
            <pc:docMk/>
            <pc:sldMk cId="177420819" sldId="419"/>
            <ac:spMk id="2" creationId="{68CA1E71-FB6D-2BC0-B774-3AC7E3723728}"/>
          </ac:spMkLst>
        </pc:spChg>
        <pc:spChg chg="mod">
          <ac:chgData name="景淳 詹" userId="efb101a757902745" providerId="LiveId" clId="{9DDF0DCD-3763-4786-87C8-4CBB4FDE882E}" dt="2022-12-05T10:50:05.746" v="352" actId="20577"/>
          <ac:spMkLst>
            <pc:docMk/>
            <pc:sldMk cId="177420819" sldId="419"/>
            <ac:spMk id="3" creationId="{408A3369-3D29-2171-959C-2716BECF28CE}"/>
          </ac:spMkLst>
        </pc:spChg>
        <pc:picChg chg="mod">
          <ac:chgData name="景淳 詹" userId="efb101a757902745" providerId="LiveId" clId="{9DDF0DCD-3763-4786-87C8-4CBB4FDE882E}" dt="2022-12-05T10:50:11.316" v="353" actId="1076"/>
          <ac:picMkLst>
            <pc:docMk/>
            <pc:sldMk cId="177420819" sldId="419"/>
            <ac:picMk id="6" creationId="{301BCA35-AF29-CDBC-968C-425DF60C935E}"/>
          </ac:picMkLst>
        </pc:picChg>
      </pc:sldChg>
      <pc:sldChg chg="modNotesTx">
        <pc:chgData name="景淳 詹" userId="efb101a757902745" providerId="LiveId" clId="{9DDF0DCD-3763-4786-87C8-4CBB4FDE882E}" dt="2022-12-21T15:59:41.118" v="4876"/>
        <pc:sldMkLst>
          <pc:docMk/>
          <pc:sldMk cId="4204880517" sldId="421"/>
        </pc:sldMkLst>
      </pc:sldChg>
      <pc:sldChg chg="modNotesTx">
        <pc:chgData name="景淳 詹" userId="efb101a757902745" providerId="LiveId" clId="{9DDF0DCD-3763-4786-87C8-4CBB4FDE882E}" dt="2022-12-21T16:01:15.999" v="4931" actId="20577"/>
        <pc:sldMkLst>
          <pc:docMk/>
          <pc:sldMk cId="263001091" sldId="422"/>
        </pc:sldMkLst>
      </pc:sldChg>
      <pc:sldChg chg="modSp mod modNotesTx">
        <pc:chgData name="景淳 詹" userId="efb101a757902745" providerId="LiveId" clId="{9DDF0DCD-3763-4786-87C8-4CBB4FDE882E}" dt="2022-12-21T16:03:25.556" v="5005" actId="20577"/>
        <pc:sldMkLst>
          <pc:docMk/>
          <pc:sldMk cId="1343354986" sldId="423"/>
        </pc:sldMkLst>
        <pc:spChg chg="mod">
          <ac:chgData name="景淳 詹" userId="efb101a757902745" providerId="LiveId" clId="{9DDF0DCD-3763-4786-87C8-4CBB4FDE882E}" dt="2022-12-12T07:37:14.923" v="2259" actId="20577"/>
          <ac:spMkLst>
            <pc:docMk/>
            <pc:sldMk cId="1343354986" sldId="423"/>
            <ac:spMk id="3" creationId="{408A3369-3D29-2171-959C-2716BECF28CE}"/>
          </ac:spMkLst>
        </pc:spChg>
      </pc:sldChg>
      <pc:sldChg chg="modNotesTx">
        <pc:chgData name="景淳 詹" userId="efb101a757902745" providerId="LiveId" clId="{9DDF0DCD-3763-4786-87C8-4CBB4FDE882E}" dt="2022-12-21T16:03:49.590" v="5010"/>
        <pc:sldMkLst>
          <pc:docMk/>
          <pc:sldMk cId="1349405030" sldId="424"/>
        </pc:sldMkLst>
      </pc:sldChg>
      <pc:sldChg chg="modNotesTx">
        <pc:chgData name="景淳 詹" userId="efb101a757902745" providerId="LiveId" clId="{9DDF0DCD-3763-4786-87C8-4CBB4FDE882E}" dt="2022-12-21T16:05:11.984" v="5081" actId="20577"/>
        <pc:sldMkLst>
          <pc:docMk/>
          <pc:sldMk cId="30929113" sldId="425"/>
        </pc:sldMkLst>
      </pc:sldChg>
      <pc:sldChg chg="modNotesTx">
        <pc:chgData name="景淳 詹" userId="efb101a757902745" providerId="LiveId" clId="{9DDF0DCD-3763-4786-87C8-4CBB4FDE882E}" dt="2022-12-21T16:09:58.643" v="5144" actId="20577"/>
        <pc:sldMkLst>
          <pc:docMk/>
          <pc:sldMk cId="3202418281" sldId="426"/>
        </pc:sldMkLst>
      </pc:sldChg>
      <pc:sldChg chg="modSp mod modNotesTx">
        <pc:chgData name="景淳 詹" userId="efb101a757902745" providerId="LiveId" clId="{9DDF0DCD-3763-4786-87C8-4CBB4FDE882E}" dt="2022-12-21T16:11:56.801" v="5206"/>
        <pc:sldMkLst>
          <pc:docMk/>
          <pc:sldMk cId="3722302511" sldId="427"/>
        </pc:sldMkLst>
        <pc:spChg chg="mod">
          <ac:chgData name="景淳 詹" userId="efb101a757902745" providerId="LiveId" clId="{9DDF0DCD-3763-4786-87C8-4CBB4FDE882E}" dt="2022-12-21T16:11:30.923" v="5204" actId="20577"/>
          <ac:spMkLst>
            <pc:docMk/>
            <pc:sldMk cId="3722302511" sldId="427"/>
            <ac:spMk id="3" creationId="{408A3369-3D29-2171-959C-2716BECF28CE}"/>
          </ac:spMkLst>
        </pc:spChg>
      </pc:sldChg>
      <pc:sldChg chg="modSp mod modNotesTx">
        <pc:chgData name="景淳 詹" userId="efb101a757902745" providerId="LiveId" clId="{9DDF0DCD-3763-4786-87C8-4CBB4FDE882E}" dt="2022-12-22T17:17:37.060" v="6750" actId="20577"/>
        <pc:sldMkLst>
          <pc:docMk/>
          <pc:sldMk cId="3153662695" sldId="428"/>
        </pc:sldMkLst>
        <pc:spChg chg="mod">
          <ac:chgData name="景淳 詹" userId="efb101a757902745" providerId="LiveId" clId="{9DDF0DCD-3763-4786-87C8-4CBB4FDE882E}" dt="2022-12-22T17:17:37.060" v="6750" actId="20577"/>
          <ac:spMkLst>
            <pc:docMk/>
            <pc:sldMk cId="3153662695" sldId="428"/>
            <ac:spMk id="2" creationId="{68CA1E71-FB6D-2BC0-B774-3AC7E3723728}"/>
          </ac:spMkLst>
        </pc:spChg>
        <pc:spChg chg="mod">
          <ac:chgData name="景淳 詹" userId="efb101a757902745" providerId="LiveId" clId="{9DDF0DCD-3763-4786-87C8-4CBB4FDE882E}" dt="2022-12-12T07:42:09.555" v="2326" actId="20577"/>
          <ac:spMkLst>
            <pc:docMk/>
            <pc:sldMk cId="3153662695" sldId="428"/>
            <ac:spMk id="3" creationId="{408A3369-3D29-2171-959C-2716BECF28CE}"/>
          </ac:spMkLst>
        </pc:spChg>
      </pc:sldChg>
      <pc:sldChg chg="modNotesTx">
        <pc:chgData name="景淳 詹" userId="efb101a757902745" providerId="LiveId" clId="{9DDF0DCD-3763-4786-87C8-4CBB4FDE882E}" dt="2022-12-21T16:13:58.852" v="5283" actId="20577"/>
        <pc:sldMkLst>
          <pc:docMk/>
          <pc:sldMk cId="3537398146" sldId="429"/>
        </pc:sldMkLst>
      </pc:sldChg>
      <pc:sldChg chg="modNotesTx">
        <pc:chgData name="景淳 詹" userId="efb101a757902745" providerId="LiveId" clId="{9DDF0DCD-3763-4786-87C8-4CBB4FDE882E}" dt="2022-12-21T16:14:34.150" v="5308" actId="20577"/>
        <pc:sldMkLst>
          <pc:docMk/>
          <pc:sldMk cId="1059542341" sldId="430"/>
        </pc:sldMkLst>
      </pc:sldChg>
      <pc:sldChg chg="modNotesTx">
        <pc:chgData name="景淳 詹" userId="efb101a757902745" providerId="LiveId" clId="{9DDF0DCD-3763-4786-87C8-4CBB4FDE882E}" dt="2022-12-21T16:17:01.533" v="5370" actId="20577"/>
        <pc:sldMkLst>
          <pc:docMk/>
          <pc:sldMk cId="702651939" sldId="431"/>
        </pc:sldMkLst>
      </pc:sldChg>
      <pc:sldChg chg="modNotesTx">
        <pc:chgData name="景淳 詹" userId="efb101a757902745" providerId="LiveId" clId="{9DDF0DCD-3763-4786-87C8-4CBB4FDE882E}" dt="2022-12-21T16:17:34.394" v="5405" actId="20577"/>
        <pc:sldMkLst>
          <pc:docMk/>
          <pc:sldMk cId="1858668214" sldId="432"/>
        </pc:sldMkLst>
      </pc:sldChg>
      <pc:sldChg chg="modNotesTx">
        <pc:chgData name="景淳 詹" userId="efb101a757902745" providerId="LiveId" clId="{9DDF0DCD-3763-4786-87C8-4CBB4FDE882E}" dt="2022-12-22T17:20:07.142" v="6776" actId="20577"/>
        <pc:sldMkLst>
          <pc:docMk/>
          <pc:sldMk cId="1632742998" sldId="433"/>
        </pc:sldMkLst>
      </pc:sldChg>
      <pc:sldChg chg="modNotesTx">
        <pc:chgData name="景淳 詹" userId="efb101a757902745" providerId="LiveId" clId="{9DDF0DCD-3763-4786-87C8-4CBB4FDE882E}" dt="2022-12-21T16:48:49.074" v="5917"/>
        <pc:sldMkLst>
          <pc:docMk/>
          <pc:sldMk cId="4269737853" sldId="434"/>
        </pc:sldMkLst>
      </pc:sldChg>
      <pc:sldChg chg="modNotesTx">
        <pc:chgData name="景淳 詹" userId="efb101a757902745" providerId="LiveId" clId="{9DDF0DCD-3763-4786-87C8-4CBB4FDE882E}" dt="2022-12-21T17:01:38.473" v="6084" actId="20577"/>
        <pc:sldMkLst>
          <pc:docMk/>
          <pc:sldMk cId="651546621" sldId="435"/>
        </pc:sldMkLst>
      </pc:sldChg>
      <pc:sldChg chg="modNotesTx">
        <pc:chgData name="景淳 詹" userId="efb101a757902745" providerId="LiveId" clId="{9DDF0DCD-3763-4786-87C8-4CBB4FDE882E}" dt="2022-12-21T17:02:48.720" v="6106" actId="20577"/>
        <pc:sldMkLst>
          <pc:docMk/>
          <pc:sldMk cId="34523811" sldId="436"/>
        </pc:sldMkLst>
      </pc:sldChg>
      <pc:sldChg chg="modNotesTx">
        <pc:chgData name="景淳 詹" userId="efb101a757902745" providerId="LiveId" clId="{9DDF0DCD-3763-4786-87C8-4CBB4FDE882E}" dt="2022-12-21T17:06:20.329" v="6248" actId="20577"/>
        <pc:sldMkLst>
          <pc:docMk/>
          <pc:sldMk cId="657160463" sldId="437"/>
        </pc:sldMkLst>
      </pc:sldChg>
      <pc:sldChg chg="modSp mod modNotesTx">
        <pc:chgData name="景淳 詹" userId="efb101a757902745" providerId="LiveId" clId="{9DDF0DCD-3763-4786-87C8-4CBB4FDE882E}" dt="2022-12-21T17:06:55.669" v="6253"/>
        <pc:sldMkLst>
          <pc:docMk/>
          <pc:sldMk cId="1058497521" sldId="438"/>
        </pc:sldMkLst>
        <pc:spChg chg="mod">
          <ac:chgData name="景淳 詹" userId="efb101a757902745" providerId="LiveId" clId="{9DDF0DCD-3763-4786-87C8-4CBB4FDE882E}" dt="2022-12-12T07:50:32.732" v="2457" actId="20577"/>
          <ac:spMkLst>
            <pc:docMk/>
            <pc:sldMk cId="1058497521" sldId="438"/>
            <ac:spMk id="3" creationId="{408A3369-3D29-2171-959C-2716BECF28CE}"/>
          </ac:spMkLst>
        </pc:spChg>
      </pc:sldChg>
      <pc:sldChg chg="modNotesTx">
        <pc:chgData name="景淳 詹" userId="efb101a757902745" providerId="LiveId" clId="{9DDF0DCD-3763-4786-87C8-4CBB4FDE882E}" dt="2022-12-21T17:07:11.439" v="6255"/>
        <pc:sldMkLst>
          <pc:docMk/>
          <pc:sldMk cId="3154787585" sldId="439"/>
        </pc:sldMkLst>
      </pc:sldChg>
      <pc:sldChg chg="modNotesTx">
        <pc:chgData name="景淳 詹" userId="efb101a757902745" providerId="LiveId" clId="{9DDF0DCD-3763-4786-87C8-4CBB4FDE882E}" dt="2022-12-21T17:07:47.427" v="6272" actId="20577"/>
        <pc:sldMkLst>
          <pc:docMk/>
          <pc:sldMk cId="983410096" sldId="440"/>
        </pc:sldMkLst>
      </pc:sldChg>
      <pc:sldChg chg="modSp mod modNotesTx">
        <pc:chgData name="景淳 詹" userId="efb101a757902745" providerId="LiveId" clId="{9DDF0DCD-3763-4786-87C8-4CBB4FDE882E}" dt="2022-12-21T17:11:01.236" v="6342" actId="20577"/>
        <pc:sldMkLst>
          <pc:docMk/>
          <pc:sldMk cId="143637600" sldId="441"/>
        </pc:sldMkLst>
        <pc:spChg chg="mod">
          <ac:chgData name="景淳 詹" userId="efb101a757902745" providerId="LiveId" clId="{9DDF0DCD-3763-4786-87C8-4CBB4FDE882E}" dt="2022-12-12T07:55:21.480" v="2539" actId="20577"/>
          <ac:spMkLst>
            <pc:docMk/>
            <pc:sldMk cId="143637600" sldId="441"/>
            <ac:spMk id="3" creationId="{408A3369-3D29-2171-959C-2716BECF28CE}"/>
          </ac:spMkLst>
        </pc:spChg>
      </pc:sldChg>
      <pc:sldChg chg="modNotesTx">
        <pc:chgData name="景淳 詹" userId="efb101a757902745" providerId="LiveId" clId="{9DDF0DCD-3763-4786-87C8-4CBB4FDE882E}" dt="2022-12-21T17:16:34.324" v="6348"/>
        <pc:sldMkLst>
          <pc:docMk/>
          <pc:sldMk cId="1875481007" sldId="443"/>
        </pc:sldMkLst>
      </pc:sldChg>
      <pc:sldChg chg="modNotesTx">
        <pc:chgData name="景淳 詹" userId="efb101a757902745" providerId="LiveId" clId="{9DDF0DCD-3763-4786-87C8-4CBB4FDE882E}" dt="2022-12-21T17:16:44.571" v="6349"/>
        <pc:sldMkLst>
          <pc:docMk/>
          <pc:sldMk cId="2778022920" sldId="444"/>
        </pc:sldMkLst>
      </pc:sldChg>
      <pc:sldChg chg="modSp mod modNotesTx">
        <pc:chgData name="景淳 詹" userId="efb101a757902745" providerId="LiveId" clId="{9DDF0DCD-3763-4786-87C8-4CBB4FDE882E}" dt="2022-12-21T17:17:01.616" v="6351" actId="20577"/>
        <pc:sldMkLst>
          <pc:docMk/>
          <pc:sldMk cId="3132303054" sldId="445"/>
        </pc:sldMkLst>
        <pc:spChg chg="mod">
          <ac:chgData name="景淳 詹" userId="efb101a757902745" providerId="LiveId" clId="{9DDF0DCD-3763-4786-87C8-4CBB4FDE882E}" dt="2022-12-05T12:25:45.447" v="926" actId="20577"/>
          <ac:spMkLst>
            <pc:docMk/>
            <pc:sldMk cId="3132303054" sldId="445"/>
            <ac:spMk id="3" creationId="{408A3369-3D29-2171-959C-2716BECF28CE}"/>
          </ac:spMkLst>
        </pc:spChg>
      </pc:sldChg>
      <pc:sldChg chg="modSp mod modNotesTx">
        <pc:chgData name="景淳 詹" userId="efb101a757902745" providerId="LiveId" clId="{9DDF0DCD-3763-4786-87C8-4CBB4FDE882E}" dt="2022-12-21T17:23:51.338" v="6362" actId="20577"/>
        <pc:sldMkLst>
          <pc:docMk/>
          <pc:sldMk cId="2399630487" sldId="447"/>
        </pc:sldMkLst>
        <pc:spChg chg="mod">
          <ac:chgData name="景淳 詹" userId="efb101a757902745" providerId="LiveId" clId="{9DDF0DCD-3763-4786-87C8-4CBB4FDE882E}" dt="2022-12-05T12:27:25.584" v="928" actId="20577"/>
          <ac:spMkLst>
            <pc:docMk/>
            <pc:sldMk cId="2399630487" sldId="447"/>
            <ac:spMk id="3" creationId="{408A3369-3D29-2171-959C-2716BECF28CE}"/>
          </ac:spMkLst>
        </pc:spChg>
        <pc:picChg chg="mod">
          <ac:chgData name="景淳 詹" userId="efb101a757902745" providerId="LiveId" clId="{9DDF0DCD-3763-4786-87C8-4CBB4FDE882E}" dt="2022-12-05T12:27:31.944" v="930" actId="1076"/>
          <ac:picMkLst>
            <pc:docMk/>
            <pc:sldMk cId="2399630487" sldId="447"/>
            <ac:picMk id="7" creationId="{52EEA54F-3B3D-DBE1-1DDC-446695B5D725}"/>
          </ac:picMkLst>
        </pc:picChg>
      </pc:sldChg>
      <pc:sldChg chg="modNotesTx">
        <pc:chgData name="景淳 詹" userId="efb101a757902745" providerId="LiveId" clId="{9DDF0DCD-3763-4786-87C8-4CBB4FDE882E}" dt="2022-12-21T17:24:14.881" v="6363"/>
        <pc:sldMkLst>
          <pc:docMk/>
          <pc:sldMk cId="1005708211" sldId="448"/>
        </pc:sldMkLst>
      </pc:sldChg>
      <pc:sldChg chg="modNotesTx">
        <pc:chgData name="景淳 詹" userId="efb101a757902745" providerId="LiveId" clId="{9DDF0DCD-3763-4786-87C8-4CBB4FDE882E}" dt="2022-12-21T17:25:46.463" v="6380"/>
        <pc:sldMkLst>
          <pc:docMk/>
          <pc:sldMk cId="1564947134" sldId="449"/>
        </pc:sldMkLst>
      </pc:sldChg>
      <pc:sldChg chg="modNotesTx">
        <pc:chgData name="景淳 詹" userId="efb101a757902745" providerId="LiveId" clId="{9DDF0DCD-3763-4786-87C8-4CBB4FDE882E}" dt="2022-12-12T05:31:09.299" v="1637" actId="20577"/>
        <pc:sldMkLst>
          <pc:docMk/>
          <pc:sldMk cId="996548343" sldId="451"/>
        </pc:sldMkLst>
      </pc:sldChg>
      <pc:sldChg chg="modSp mod modNotesTx">
        <pc:chgData name="景淳 詹" userId="efb101a757902745" providerId="LiveId" clId="{9DDF0DCD-3763-4786-87C8-4CBB4FDE882E}" dt="2022-12-21T17:09:45.835" v="6307"/>
        <pc:sldMkLst>
          <pc:docMk/>
          <pc:sldMk cId="3584031626" sldId="452"/>
        </pc:sldMkLst>
        <pc:spChg chg="mod">
          <ac:chgData name="景淳 詹" userId="efb101a757902745" providerId="LiveId" clId="{9DDF0DCD-3763-4786-87C8-4CBB4FDE882E}" dt="2022-12-12T07:52:50.810" v="2475" actId="113"/>
          <ac:spMkLst>
            <pc:docMk/>
            <pc:sldMk cId="3584031626" sldId="452"/>
            <ac:spMk id="2" creationId="{FFDA83CB-8C70-4E6D-9E76-3F1EF7CFB084}"/>
          </ac:spMkLst>
        </pc:spChg>
      </pc:sldChg>
      <pc:sldChg chg="modNotesTx">
        <pc:chgData name="景淳 詹" userId="efb101a757902745" providerId="LiveId" clId="{9DDF0DCD-3763-4786-87C8-4CBB4FDE882E}" dt="2022-12-21T17:10:07.170" v="6308"/>
        <pc:sldMkLst>
          <pc:docMk/>
          <pc:sldMk cId="3002676262" sldId="453"/>
        </pc:sldMkLst>
      </pc:sldChg>
      <pc:sldChg chg="modNotesTx">
        <pc:chgData name="景淳 詹" userId="efb101a757902745" providerId="LiveId" clId="{9DDF0DCD-3763-4786-87C8-4CBB4FDE882E}" dt="2022-12-21T17:24:57.279" v="6372" actId="20577"/>
        <pc:sldMkLst>
          <pc:docMk/>
          <pc:sldMk cId="2086546156" sldId="454"/>
        </pc:sldMkLst>
      </pc:sldChg>
      <pc:sldChg chg="modNotesTx">
        <pc:chgData name="景淳 詹" userId="efb101a757902745" providerId="LiveId" clId="{9DDF0DCD-3763-4786-87C8-4CBB4FDE882E}" dt="2022-12-21T17:30:53.287" v="6414" actId="20577"/>
        <pc:sldMkLst>
          <pc:docMk/>
          <pc:sldMk cId="1660197160" sldId="456"/>
        </pc:sldMkLst>
      </pc:sldChg>
      <pc:sldChg chg="modSp mod modNotesTx">
        <pc:chgData name="景淳 詹" userId="efb101a757902745" providerId="LiveId" clId="{9DDF0DCD-3763-4786-87C8-4CBB4FDE882E}" dt="2022-12-22T17:36:40.042" v="6779" actId="20577"/>
        <pc:sldMkLst>
          <pc:docMk/>
          <pc:sldMk cId="41434772" sldId="457"/>
        </pc:sldMkLst>
        <pc:spChg chg="mod">
          <ac:chgData name="景淳 詹" userId="efb101a757902745" providerId="LiveId" clId="{9DDF0DCD-3763-4786-87C8-4CBB4FDE882E}" dt="2022-12-05T12:42:26.201" v="1014" actId="14100"/>
          <ac:spMkLst>
            <pc:docMk/>
            <pc:sldMk cId="41434772" sldId="457"/>
            <ac:spMk id="3" creationId="{408A3369-3D29-2171-959C-2716BECF28CE}"/>
          </ac:spMkLst>
        </pc:spChg>
      </pc:sldChg>
      <pc:sldChg chg="modSp modNotesTx">
        <pc:chgData name="景淳 詹" userId="efb101a757902745" providerId="LiveId" clId="{9DDF0DCD-3763-4786-87C8-4CBB4FDE882E}" dt="2022-12-21T17:34:55.181" v="6458"/>
        <pc:sldMkLst>
          <pc:docMk/>
          <pc:sldMk cId="254346742" sldId="458"/>
        </pc:sldMkLst>
        <pc:spChg chg="mod">
          <ac:chgData name="景淳 詹" userId="efb101a757902745" providerId="LiveId" clId="{9DDF0DCD-3763-4786-87C8-4CBB4FDE882E}" dt="2022-12-05T12:47:09.336" v="1041" actId="20578"/>
          <ac:spMkLst>
            <pc:docMk/>
            <pc:sldMk cId="254346742" sldId="458"/>
            <ac:spMk id="3" creationId="{408A3369-3D29-2171-959C-2716BECF28CE}"/>
          </ac:spMkLst>
        </pc:spChg>
      </pc:sldChg>
      <pc:sldChg chg="modNotesTx">
        <pc:chgData name="景淳 詹" userId="efb101a757902745" providerId="LiveId" clId="{9DDF0DCD-3763-4786-87C8-4CBB4FDE882E}" dt="2022-12-21T17:38:49.058" v="6557" actId="20577"/>
        <pc:sldMkLst>
          <pc:docMk/>
          <pc:sldMk cId="721259089" sldId="459"/>
        </pc:sldMkLst>
      </pc:sldChg>
      <pc:sldChg chg="modNotesTx">
        <pc:chgData name="景淳 詹" userId="efb101a757902745" providerId="LiveId" clId="{9DDF0DCD-3763-4786-87C8-4CBB4FDE882E}" dt="2022-12-21T17:40:01.191" v="6575" actId="20577"/>
        <pc:sldMkLst>
          <pc:docMk/>
          <pc:sldMk cId="1524510353" sldId="460"/>
        </pc:sldMkLst>
      </pc:sldChg>
      <pc:sldChg chg="modNotesTx">
        <pc:chgData name="景淳 詹" userId="efb101a757902745" providerId="LiveId" clId="{9DDF0DCD-3763-4786-87C8-4CBB4FDE882E}" dt="2022-12-21T17:40:37.247" v="6580"/>
        <pc:sldMkLst>
          <pc:docMk/>
          <pc:sldMk cId="33395297" sldId="462"/>
        </pc:sldMkLst>
      </pc:sldChg>
      <pc:sldChg chg="modNotesTx">
        <pc:chgData name="景淳 詹" userId="efb101a757902745" providerId="LiveId" clId="{9DDF0DCD-3763-4786-87C8-4CBB4FDE882E}" dt="2022-12-21T17:41:20.111" v="6589"/>
        <pc:sldMkLst>
          <pc:docMk/>
          <pc:sldMk cId="2587070149" sldId="463"/>
        </pc:sldMkLst>
      </pc:sldChg>
      <pc:sldChg chg="addSp delSp modSp mod modNotesTx">
        <pc:chgData name="景淳 詹" userId="efb101a757902745" providerId="LiveId" clId="{9DDF0DCD-3763-4786-87C8-4CBB4FDE882E}" dt="2022-12-22T17:47:18.334" v="6793" actId="1076"/>
        <pc:sldMkLst>
          <pc:docMk/>
          <pc:sldMk cId="2454334026" sldId="466"/>
        </pc:sldMkLst>
        <pc:picChg chg="del">
          <ac:chgData name="景淳 詹" userId="efb101a757902745" providerId="LiveId" clId="{9DDF0DCD-3763-4786-87C8-4CBB4FDE882E}" dt="2022-12-22T17:46:53.363" v="6783" actId="478"/>
          <ac:picMkLst>
            <pc:docMk/>
            <pc:sldMk cId="2454334026" sldId="466"/>
            <ac:picMk id="6" creationId="{F65F32E5-702C-C14C-10CB-9F3528F578B2}"/>
          </ac:picMkLst>
        </pc:picChg>
        <pc:picChg chg="add del mod modCrop">
          <ac:chgData name="景淳 詹" userId="efb101a757902745" providerId="LiveId" clId="{9DDF0DCD-3763-4786-87C8-4CBB4FDE882E}" dt="2022-12-22T17:45:41.446" v="6782" actId="478"/>
          <ac:picMkLst>
            <pc:docMk/>
            <pc:sldMk cId="2454334026" sldId="466"/>
            <ac:picMk id="7" creationId="{6F5A540D-DBB5-4576-40B8-1798815E460B}"/>
          </ac:picMkLst>
        </pc:picChg>
        <pc:picChg chg="add mod modCrop">
          <ac:chgData name="景淳 詹" userId="efb101a757902745" providerId="LiveId" clId="{9DDF0DCD-3763-4786-87C8-4CBB4FDE882E}" dt="2022-12-22T17:47:18.334" v="6793" actId="1076"/>
          <ac:picMkLst>
            <pc:docMk/>
            <pc:sldMk cId="2454334026" sldId="466"/>
            <ac:picMk id="9" creationId="{1E45E926-A6B1-5828-824A-9C9A19F9C57C}"/>
          </ac:picMkLst>
        </pc:picChg>
      </pc:sldChg>
      <pc:sldChg chg="modSp mod modNotesTx">
        <pc:chgData name="景淳 詹" userId="efb101a757902745" providerId="LiveId" clId="{9DDF0DCD-3763-4786-87C8-4CBB4FDE882E}" dt="2022-12-22T06:18:38.485" v="6674" actId="20577"/>
        <pc:sldMkLst>
          <pc:docMk/>
          <pc:sldMk cId="1027397696" sldId="467"/>
        </pc:sldMkLst>
        <pc:spChg chg="mod">
          <ac:chgData name="景淳 詹" userId="efb101a757902745" providerId="LiveId" clId="{9DDF0DCD-3763-4786-87C8-4CBB4FDE882E}" dt="2022-12-05T13:14:42.548" v="1144" actId="20577"/>
          <ac:spMkLst>
            <pc:docMk/>
            <pc:sldMk cId="1027397696" sldId="467"/>
            <ac:spMk id="3" creationId="{408A3369-3D29-2171-959C-2716BECF28CE}"/>
          </ac:spMkLst>
        </pc:spChg>
      </pc:sldChg>
      <pc:sldChg chg="modNotesTx">
        <pc:chgData name="景淳 詹" userId="efb101a757902745" providerId="LiveId" clId="{9DDF0DCD-3763-4786-87C8-4CBB4FDE882E}" dt="2022-12-22T17:50:13.727" v="6795" actId="20577"/>
        <pc:sldMkLst>
          <pc:docMk/>
          <pc:sldMk cId="2096045633" sldId="468"/>
        </pc:sldMkLst>
      </pc:sldChg>
      <pc:sldChg chg="modNotesTx">
        <pc:chgData name="景淳 詹" userId="efb101a757902745" providerId="LiveId" clId="{9DDF0DCD-3763-4786-87C8-4CBB4FDE882E}" dt="2022-12-22T06:20:21.033" v="6678"/>
        <pc:sldMkLst>
          <pc:docMk/>
          <pc:sldMk cId="4191126926" sldId="469"/>
        </pc:sldMkLst>
      </pc:sldChg>
      <pc:sldChg chg="delSp modSp mod modNotesTx">
        <pc:chgData name="景淳 詹" userId="efb101a757902745" providerId="LiveId" clId="{9DDF0DCD-3763-4786-87C8-4CBB4FDE882E}" dt="2022-12-22T06:21:47.153" v="6685" actId="20577"/>
        <pc:sldMkLst>
          <pc:docMk/>
          <pc:sldMk cId="2617026880" sldId="470"/>
        </pc:sldMkLst>
        <pc:spChg chg="del">
          <ac:chgData name="景淳 詹" userId="efb101a757902745" providerId="LiveId" clId="{9DDF0DCD-3763-4786-87C8-4CBB4FDE882E}" dt="2022-12-05T13:27:10.257" v="1182" actId="478"/>
          <ac:spMkLst>
            <pc:docMk/>
            <pc:sldMk cId="2617026880" sldId="470"/>
            <ac:spMk id="3" creationId="{1B3BB95C-48A4-4842-114E-9E705D268AE5}"/>
          </ac:spMkLst>
        </pc:spChg>
        <pc:spChg chg="mod">
          <ac:chgData name="景淳 詹" userId="efb101a757902745" providerId="LiveId" clId="{9DDF0DCD-3763-4786-87C8-4CBB4FDE882E}" dt="2022-12-05T13:23:55.378" v="1181" actId="27636"/>
          <ac:spMkLst>
            <pc:docMk/>
            <pc:sldMk cId="2617026880" sldId="470"/>
            <ac:spMk id="8" creationId="{19C9EDEF-EC3F-D388-ECC9-84F67E75A3DA}"/>
          </ac:spMkLst>
        </pc:spChg>
      </pc:sldChg>
      <pc:sldChg chg="modNotesTx">
        <pc:chgData name="景淳 詹" userId="efb101a757902745" providerId="LiveId" clId="{9DDF0DCD-3763-4786-87C8-4CBB4FDE882E}" dt="2022-12-22T06:22:46.960" v="6695" actId="20577"/>
        <pc:sldMkLst>
          <pc:docMk/>
          <pc:sldMk cId="1195137652" sldId="471"/>
        </pc:sldMkLst>
      </pc:sldChg>
      <pc:sldChg chg="modNotesTx">
        <pc:chgData name="景淳 詹" userId="efb101a757902745" providerId="LiveId" clId="{9DDF0DCD-3763-4786-87C8-4CBB4FDE882E}" dt="2022-12-22T06:23:30.369" v="6697"/>
        <pc:sldMkLst>
          <pc:docMk/>
          <pc:sldMk cId="574196558" sldId="472"/>
        </pc:sldMkLst>
      </pc:sldChg>
      <pc:sldChg chg="modNotesTx">
        <pc:chgData name="景淳 詹" userId="efb101a757902745" providerId="LiveId" clId="{9DDF0DCD-3763-4786-87C8-4CBB4FDE882E}" dt="2022-12-22T06:23:43.112" v="6699"/>
        <pc:sldMkLst>
          <pc:docMk/>
          <pc:sldMk cId="2787383000" sldId="474"/>
        </pc:sldMkLst>
      </pc:sldChg>
      <pc:sldChg chg="modSp mod modNotesTx">
        <pc:chgData name="景淳 詹" userId="efb101a757902745" providerId="LiveId" clId="{9DDF0DCD-3763-4786-87C8-4CBB4FDE882E}" dt="2022-12-22T17:53:53.350" v="6822" actId="20577"/>
        <pc:sldMkLst>
          <pc:docMk/>
          <pc:sldMk cId="43791556" sldId="475"/>
        </pc:sldMkLst>
        <pc:spChg chg="mod">
          <ac:chgData name="景淳 詹" userId="efb101a757902745" providerId="LiveId" clId="{9DDF0DCD-3763-4786-87C8-4CBB4FDE882E}" dt="2022-12-05T13:31:21.826" v="1261" actId="20577"/>
          <ac:spMkLst>
            <pc:docMk/>
            <pc:sldMk cId="43791556" sldId="475"/>
            <ac:spMk id="3" creationId="{408A3369-3D29-2171-959C-2716BECF28CE}"/>
          </ac:spMkLst>
        </pc:spChg>
      </pc:sldChg>
      <pc:sldChg chg="modNotesTx">
        <pc:chgData name="景淳 詹" userId="efb101a757902745" providerId="LiveId" clId="{9DDF0DCD-3763-4786-87C8-4CBB4FDE882E}" dt="2022-12-22T17:54:59.607" v="6823"/>
        <pc:sldMkLst>
          <pc:docMk/>
          <pc:sldMk cId="1267367017" sldId="476"/>
        </pc:sldMkLst>
      </pc:sldChg>
      <pc:sldChg chg="modNotesTx">
        <pc:chgData name="景淳 詹" userId="efb101a757902745" providerId="LiveId" clId="{9DDF0DCD-3763-4786-87C8-4CBB4FDE882E}" dt="2022-12-22T06:28:20.196" v="6710" actId="20577"/>
        <pc:sldMkLst>
          <pc:docMk/>
          <pc:sldMk cId="2071817752" sldId="477"/>
        </pc:sldMkLst>
      </pc:sldChg>
      <pc:sldChg chg="modSp mod modNotesTx">
        <pc:chgData name="景淳 詹" userId="efb101a757902745" providerId="LiveId" clId="{9DDF0DCD-3763-4786-87C8-4CBB4FDE882E}" dt="2022-12-22T06:28:43.279" v="6712"/>
        <pc:sldMkLst>
          <pc:docMk/>
          <pc:sldMk cId="393078465" sldId="478"/>
        </pc:sldMkLst>
        <pc:spChg chg="mod">
          <ac:chgData name="景淳 詹" userId="efb101a757902745" providerId="LiveId" clId="{9DDF0DCD-3763-4786-87C8-4CBB4FDE882E}" dt="2022-12-05T13:44:32.025" v="1415" actId="20577"/>
          <ac:spMkLst>
            <pc:docMk/>
            <pc:sldMk cId="393078465" sldId="478"/>
            <ac:spMk id="3" creationId="{408A3369-3D29-2171-959C-2716BECF28CE}"/>
          </ac:spMkLst>
        </pc:spChg>
      </pc:sldChg>
      <pc:sldChg chg="modSp mod modNotesTx">
        <pc:chgData name="景淳 詹" userId="efb101a757902745" providerId="LiveId" clId="{9DDF0DCD-3763-4786-87C8-4CBB4FDE882E}" dt="2022-12-22T06:33:52.744" v="6738" actId="20577"/>
        <pc:sldMkLst>
          <pc:docMk/>
          <pc:sldMk cId="3628557336" sldId="479"/>
        </pc:sldMkLst>
        <pc:spChg chg="mod">
          <ac:chgData name="景淳 詹" userId="efb101a757902745" providerId="LiveId" clId="{9DDF0DCD-3763-4786-87C8-4CBB4FDE882E}" dt="2022-12-05T13:45:46.910" v="1442" actId="20577"/>
          <ac:spMkLst>
            <pc:docMk/>
            <pc:sldMk cId="3628557336" sldId="479"/>
            <ac:spMk id="3" creationId="{408A3369-3D29-2171-959C-2716BECF28CE}"/>
          </ac:spMkLst>
        </pc:spChg>
      </pc:sldChg>
      <pc:sldChg chg="modSp mod modNotesTx">
        <pc:chgData name="景淳 詹" userId="efb101a757902745" providerId="LiveId" clId="{9DDF0DCD-3763-4786-87C8-4CBB4FDE882E}" dt="2022-12-22T17:59:14.692" v="6870" actId="20577"/>
        <pc:sldMkLst>
          <pc:docMk/>
          <pc:sldMk cId="296338069" sldId="480"/>
        </pc:sldMkLst>
        <pc:spChg chg="mod">
          <ac:chgData name="景淳 詹" userId="efb101a757902745" providerId="LiveId" clId="{9DDF0DCD-3763-4786-87C8-4CBB4FDE882E}" dt="2022-12-12T08:55:22.973" v="2662" actId="207"/>
          <ac:spMkLst>
            <pc:docMk/>
            <pc:sldMk cId="296338069" sldId="480"/>
            <ac:spMk id="3" creationId="{408A3369-3D29-2171-959C-2716BECF28CE}"/>
          </ac:spMkLst>
        </pc:spChg>
      </pc:sldChg>
      <pc:sldChg chg="modNotesTx">
        <pc:chgData name="景淳 詹" userId="efb101a757902745" providerId="LiveId" clId="{9DDF0DCD-3763-4786-87C8-4CBB4FDE882E}" dt="2022-12-22T06:30:45.930" v="6727" actId="20577"/>
        <pc:sldMkLst>
          <pc:docMk/>
          <pc:sldMk cId="2523393170" sldId="481"/>
        </pc:sldMkLst>
      </pc:sldChg>
      <pc:sldChg chg="modNotesTx">
        <pc:chgData name="景淳 詹" userId="efb101a757902745" providerId="LiveId" clId="{9DDF0DCD-3763-4786-87C8-4CBB4FDE882E}" dt="2022-12-22T06:31:01.647" v="6729"/>
        <pc:sldMkLst>
          <pc:docMk/>
          <pc:sldMk cId="3941098999" sldId="482"/>
        </pc:sldMkLst>
      </pc:sldChg>
      <pc:sldChg chg="modNotesTx">
        <pc:chgData name="景淳 詹" userId="efb101a757902745" providerId="LiveId" clId="{9DDF0DCD-3763-4786-87C8-4CBB4FDE882E}" dt="2022-12-20T08:58:16.347" v="3337" actId="20577"/>
        <pc:sldMkLst>
          <pc:docMk/>
          <pc:sldMk cId="2794641133" sldId="485"/>
        </pc:sldMkLst>
      </pc:sldChg>
      <pc:sldChg chg="modSp mod modNotesTx">
        <pc:chgData name="景淳 詹" userId="efb101a757902745" providerId="LiveId" clId="{9DDF0DCD-3763-4786-87C8-4CBB4FDE882E}" dt="2022-12-20T09:00:09.644" v="3381" actId="20577"/>
        <pc:sldMkLst>
          <pc:docMk/>
          <pc:sldMk cId="3024002898" sldId="486"/>
        </pc:sldMkLst>
        <pc:spChg chg="mod">
          <ac:chgData name="景淳 詹" userId="efb101a757902745" providerId="LiveId" clId="{9DDF0DCD-3763-4786-87C8-4CBB4FDE882E}" dt="2022-12-12T05:36:41.625" v="1651" actId="20577"/>
          <ac:spMkLst>
            <pc:docMk/>
            <pc:sldMk cId="3024002898" sldId="486"/>
            <ac:spMk id="3" creationId="{408A3369-3D29-2171-959C-2716BECF28CE}"/>
          </ac:spMkLst>
        </pc:spChg>
      </pc:sldChg>
      <pc:sldChg chg="modNotesTx">
        <pc:chgData name="景淳 詹" userId="efb101a757902745" providerId="LiveId" clId="{9DDF0DCD-3763-4786-87C8-4CBB4FDE882E}" dt="2022-12-22T17:09:17.035" v="6744"/>
        <pc:sldMkLst>
          <pc:docMk/>
          <pc:sldMk cId="4197541169" sldId="487"/>
        </pc:sldMkLst>
      </pc:sldChg>
      <pc:sldChg chg="modNotesTx">
        <pc:chgData name="景淳 詹" userId="efb101a757902745" providerId="LiveId" clId="{9DDF0DCD-3763-4786-87C8-4CBB4FDE882E}" dt="2022-12-20T09:04:01.539" v="3450"/>
        <pc:sldMkLst>
          <pc:docMk/>
          <pc:sldMk cId="2277429587" sldId="489"/>
        </pc:sldMkLst>
      </pc:sldChg>
      <pc:sldChg chg="modNotesTx">
        <pc:chgData name="景淳 詹" userId="efb101a757902745" providerId="LiveId" clId="{9DDF0DCD-3763-4786-87C8-4CBB4FDE882E}" dt="2022-12-12T05:41:25.550" v="1669" actId="20577"/>
        <pc:sldMkLst>
          <pc:docMk/>
          <pc:sldMk cId="3262357328" sldId="490"/>
        </pc:sldMkLst>
      </pc:sldChg>
      <pc:sldChg chg="modSp mod modNotesTx">
        <pc:chgData name="景淳 詹" userId="efb101a757902745" providerId="LiveId" clId="{9DDF0DCD-3763-4786-87C8-4CBB4FDE882E}" dt="2022-12-20T09:06:25.008" v="3512" actId="20577"/>
        <pc:sldMkLst>
          <pc:docMk/>
          <pc:sldMk cId="667554327" sldId="491"/>
        </pc:sldMkLst>
        <pc:spChg chg="mod">
          <ac:chgData name="景淳 詹" userId="efb101a757902745" providerId="LiveId" clId="{9DDF0DCD-3763-4786-87C8-4CBB4FDE882E}" dt="2022-12-12T11:36:39.347" v="2927" actId="1076"/>
          <ac:spMkLst>
            <pc:docMk/>
            <pc:sldMk cId="667554327" sldId="491"/>
            <ac:spMk id="3" creationId="{408A3369-3D29-2171-959C-2716BECF28CE}"/>
          </ac:spMkLst>
        </pc:spChg>
        <pc:grpChg chg="mod">
          <ac:chgData name="景淳 詹" userId="efb101a757902745" providerId="LiveId" clId="{9DDF0DCD-3763-4786-87C8-4CBB4FDE882E}" dt="2022-12-12T11:36:52.672" v="2928" actId="1076"/>
          <ac:grpSpMkLst>
            <pc:docMk/>
            <pc:sldMk cId="667554327" sldId="491"/>
            <ac:grpSpMk id="5" creationId="{1FA21772-2B98-3ACF-9150-1A65E63A9854}"/>
          </ac:grpSpMkLst>
        </pc:grpChg>
      </pc:sldChg>
      <pc:sldChg chg="modNotesTx">
        <pc:chgData name="景淳 詹" userId="efb101a757902745" providerId="LiveId" clId="{9DDF0DCD-3763-4786-87C8-4CBB4FDE882E}" dt="2022-12-20T09:10:18.747" v="3531" actId="20577"/>
        <pc:sldMkLst>
          <pc:docMk/>
          <pc:sldMk cId="410076538" sldId="494"/>
        </pc:sldMkLst>
      </pc:sldChg>
      <pc:sldChg chg="modNotesTx">
        <pc:chgData name="景淳 詹" userId="efb101a757902745" providerId="LiveId" clId="{9DDF0DCD-3763-4786-87C8-4CBB4FDE882E}" dt="2022-12-20T09:11:13.548" v="3591"/>
        <pc:sldMkLst>
          <pc:docMk/>
          <pc:sldMk cId="573685183" sldId="495"/>
        </pc:sldMkLst>
      </pc:sldChg>
      <pc:sldChg chg="modNotesTx">
        <pc:chgData name="景淳 詹" userId="efb101a757902745" providerId="LiveId" clId="{9DDF0DCD-3763-4786-87C8-4CBB4FDE882E}" dt="2022-12-20T09:15:55.710" v="3703"/>
        <pc:sldMkLst>
          <pc:docMk/>
          <pc:sldMk cId="2943699754" sldId="496"/>
        </pc:sldMkLst>
      </pc:sldChg>
      <pc:sldChg chg="modNotesTx">
        <pc:chgData name="景淳 詹" userId="efb101a757902745" providerId="LiveId" clId="{9DDF0DCD-3763-4786-87C8-4CBB4FDE882E}" dt="2022-12-20T09:13:20.746" v="3597"/>
        <pc:sldMkLst>
          <pc:docMk/>
          <pc:sldMk cId="4264697216" sldId="497"/>
        </pc:sldMkLst>
      </pc:sldChg>
      <pc:sldChg chg="modNotesTx">
        <pc:chgData name="景淳 詹" userId="efb101a757902745" providerId="LiveId" clId="{9DDF0DCD-3763-4786-87C8-4CBB4FDE882E}" dt="2022-12-20T09:15:18.274" v="3698"/>
        <pc:sldMkLst>
          <pc:docMk/>
          <pc:sldMk cId="281143099" sldId="498"/>
        </pc:sldMkLst>
      </pc:sldChg>
      <pc:sldChg chg="modNotesTx">
        <pc:chgData name="景淳 詹" userId="efb101a757902745" providerId="LiveId" clId="{9DDF0DCD-3763-4786-87C8-4CBB4FDE882E}" dt="2022-12-20T09:27:06.076" v="3746" actId="20577"/>
        <pc:sldMkLst>
          <pc:docMk/>
          <pc:sldMk cId="739711185" sldId="499"/>
        </pc:sldMkLst>
      </pc:sldChg>
      <pc:sldChg chg="modNotesTx">
        <pc:chgData name="景淳 詹" userId="efb101a757902745" providerId="LiveId" clId="{9DDF0DCD-3763-4786-87C8-4CBB4FDE882E}" dt="2022-12-20T09:27:18.671" v="3749" actId="20577"/>
        <pc:sldMkLst>
          <pc:docMk/>
          <pc:sldMk cId="12171110" sldId="500"/>
        </pc:sldMkLst>
      </pc:sldChg>
      <pc:sldChg chg="modSp mod modNotesTx">
        <pc:chgData name="景淳 詹" userId="efb101a757902745" providerId="LiveId" clId="{9DDF0DCD-3763-4786-87C8-4CBB4FDE882E}" dt="2022-12-22T16:59:39.184" v="6741" actId="20577"/>
        <pc:sldMkLst>
          <pc:docMk/>
          <pc:sldMk cId="1786100879" sldId="501"/>
        </pc:sldMkLst>
        <pc:spChg chg="mod">
          <ac:chgData name="景淳 詹" userId="efb101a757902745" providerId="LiveId" clId="{9DDF0DCD-3763-4786-87C8-4CBB4FDE882E}" dt="2022-12-12T06:31:50.046" v="1760" actId="207"/>
          <ac:spMkLst>
            <pc:docMk/>
            <pc:sldMk cId="1786100879" sldId="501"/>
            <ac:spMk id="3" creationId="{408A3369-3D29-2171-959C-2716BECF28CE}"/>
          </ac:spMkLst>
        </pc:spChg>
      </pc:sldChg>
      <pc:sldChg chg="modNotesTx">
        <pc:chgData name="景淳 詹" userId="efb101a757902745" providerId="LiveId" clId="{9DDF0DCD-3763-4786-87C8-4CBB4FDE882E}" dt="2022-12-22T16:59:46.147" v="6743"/>
        <pc:sldMkLst>
          <pc:docMk/>
          <pc:sldMk cId="464935417" sldId="502"/>
        </pc:sldMkLst>
      </pc:sldChg>
      <pc:sldChg chg="modNotesTx">
        <pc:chgData name="景淳 詹" userId="efb101a757902745" providerId="LiveId" clId="{9DDF0DCD-3763-4786-87C8-4CBB4FDE882E}" dt="2022-12-20T09:37:10.093" v="3932" actId="20577"/>
        <pc:sldMkLst>
          <pc:docMk/>
          <pc:sldMk cId="1178729419" sldId="503"/>
        </pc:sldMkLst>
      </pc:sldChg>
      <pc:sldChg chg="modNotesTx">
        <pc:chgData name="景淳 詹" userId="efb101a757902745" providerId="LiveId" clId="{9DDF0DCD-3763-4786-87C8-4CBB4FDE882E}" dt="2022-12-20T09:34:28.424" v="3801" actId="20577"/>
        <pc:sldMkLst>
          <pc:docMk/>
          <pc:sldMk cId="431517083" sldId="504"/>
        </pc:sldMkLst>
      </pc:sldChg>
      <pc:sldChg chg="modSp mod modNotesTx">
        <pc:chgData name="景淳 詹" userId="efb101a757902745" providerId="LiveId" clId="{9DDF0DCD-3763-4786-87C8-4CBB4FDE882E}" dt="2022-12-20T09:37:39.076" v="3946" actId="20577"/>
        <pc:sldMkLst>
          <pc:docMk/>
          <pc:sldMk cId="493555324" sldId="505"/>
        </pc:sldMkLst>
        <pc:spChg chg="mod">
          <ac:chgData name="景淳 詹" userId="efb101a757902745" providerId="LiveId" clId="{9DDF0DCD-3763-4786-87C8-4CBB4FDE882E}" dt="2022-12-13T08:12:48.862" v="2936" actId="207"/>
          <ac:spMkLst>
            <pc:docMk/>
            <pc:sldMk cId="493555324" sldId="505"/>
            <ac:spMk id="2" creationId="{68CA1E71-FB6D-2BC0-B774-3AC7E3723728}"/>
          </ac:spMkLst>
        </pc:spChg>
      </pc:sldChg>
      <pc:sldChg chg="modNotesTx">
        <pc:chgData name="景淳 詹" userId="efb101a757902745" providerId="LiveId" clId="{9DDF0DCD-3763-4786-87C8-4CBB4FDE882E}" dt="2022-12-20T12:17:23.340" v="3948"/>
        <pc:sldMkLst>
          <pc:docMk/>
          <pc:sldMk cId="2178932413" sldId="506"/>
        </pc:sldMkLst>
      </pc:sldChg>
      <pc:sldChg chg="modSp modNotesTx">
        <pc:chgData name="景淳 詹" userId="efb101a757902745" providerId="LiveId" clId="{9DDF0DCD-3763-4786-87C8-4CBB4FDE882E}" dt="2022-12-20T12:59:13.770" v="4379" actId="20577"/>
        <pc:sldMkLst>
          <pc:docMk/>
          <pc:sldMk cId="321513153" sldId="507"/>
        </pc:sldMkLst>
        <pc:spChg chg="mod">
          <ac:chgData name="景淳 詹" userId="efb101a757902745" providerId="LiveId" clId="{9DDF0DCD-3763-4786-87C8-4CBB4FDE882E}" dt="2022-12-12T06:48:54.867" v="1858" actId="20578"/>
          <ac:spMkLst>
            <pc:docMk/>
            <pc:sldMk cId="321513153" sldId="507"/>
            <ac:spMk id="3" creationId="{408A3369-3D29-2171-959C-2716BECF28CE}"/>
          </ac:spMkLst>
        </pc:spChg>
      </pc:sldChg>
      <pc:sldChg chg="modSp mod modNotesTx">
        <pc:chgData name="景淳 詹" userId="efb101a757902745" providerId="LiveId" clId="{9DDF0DCD-3763-4786-87C8-4CBB4FDE882E}" dt="2022-12-20T13:00:40.089" v="4380" actId="20577"/>
        <pc:sldMkLst>
          <pc:docMk/>
          <pc:sldMk cId="339475927" sldId="508"/>
        </pc:sldMkLst>
        <pc:spChg chg="mod">
          <ac:chgData name="景淳 詹" userId="efb101a757902745" providerId="LiveId" clId="{9DDF0DCD-3763-4786-87C8-4CBB4FDE882E}" dt="2022-12-12T06:47:01.023" v="1857" actId="20577"/>
          <ac:spMkLst>
            <pc:docMk/>
            <pc:sldMk cId="339475927" sldId="508"/>
            <ac:spMk id="3" creationId="{408A3369-3D29-2171-959C-2716BECF28CE}"/>
          </ac:spMkLst>
        </pc:spChg>
      </pc:sldChg>
      <pc:sldChg chg="modNotesTx">
        <pc:chgData name="景淳 詹" userId="efb101a757902745" providerId="LiveId" clId="{9DDF0DCD-3763-4786-87C8-4CBB4FDE882E}" dt="2022-12-20T13:01:04.358" v="4400" actId="20577"/>
        <pc:sldMkLst>
          <pc:docMk/>
          <pc:sldMk cId="3049590280" sldId="509"/>
        </pc:sldMkLst>
      </pc:sldChg>
      <pc:sldChg chg="modNotesTx">
        <pc:chgData name="景淳 詹" userId="efb101a757902745" providerId="LiveId" clId="{9DDF0DCD-3763-4786-87C8-4CBB4FDE882E}" dt="2022-12-20T13:01:49.296" v="4413" actId="20577"/>
        <pc:sldMkLst>
          <pc:docMk/>
          <pc:sldMk cId="3121065405" sldId="511"/>
        </pc:sldMkLst>
      </pc:sldChg>
      <pc:sldChg chg="modSp mod modNotesTx">
        <pc:chgData name="景淳 詹" userId="efb101a757902745" providerId="LiveId" clId="{9DDF0DCD-3763-4786-87C8-4CBB4FDE882E}" dt="2022-12-20T12:50:40.028" v="4222"/>
        <pc:sldMkLst>
          <pc:docMk/>
          <pc:sldMk cId="3231260888" sldId="512"/>
        </pc:sldMkLst>
        <pc:spChg chg="mod">
          <ac:chgData name="景淳 詹" userId="efb101a757902745" providerId="LiveId" clId="{9DDF0DCD-3763-4786-87C8-4CBB4FDE882E}" dt="2022-12-20T12:50:11.470" v="4220" actId="207"/>
          <ac:spMkLst>
            <pc:docMk/>
            <pc:sldMk cId="3231260888" sldId="512"/>
            <ac:spMk id="3" creationId="{408A3369-3D29-2171-959C-2716BECF28CE}"/>
          </ac:spMkLst>
        </pc:spChg>
      </pc:sldChg>
      <pc:sldChg chg="modNotesTx">
        <pc:chgData name="景淳 詹" userId="efb101a757902745" providerId="LiveId" clId="{9DDF0DCD-3763-4786-87C8-4CBB4FDE882E}" dt="2022-12-12T06:57:47.110" v="1910" actId="20577"/>
        <pc:sldMkLst>
          <pc:docMk/>
          <pc:sldMk cId="3183226289" sldId="513"/>
        </pc:sldMkLst>
      </pc:sldChg>
      <pc:sldChg chg="modSp mod modNotesTx">
        <pc:chgData name="景淳 詹" userId="efb101a757902745" providerId="LiveId" clId="{9DDF0DCD-3763-4786-87C8-4CBB4FDE882E}" dt="2022-12-20T13:03:57.510" v="4437"/>
        <pc:sldMkLst>
          <pc:docMk/>
          <pc:sldMk cId="2368970060" sldId="514"/>
        </pc:sldMkLst>
        <pc:spChg chg="mod">
          <ac:chgData name="景淳 詹" userId="efb101a757902745" providerId="LiveId" clId="{9DDF0DCD-3763-4786-87C8-4CBB4FDE882E}" dt="2022-12-12T12:24:03.472" v="2934" actId="20577"/>
          <ac:spMkLst>
            <pc:docMk/>
            <pc:sldMk cId="2368970060" sldId="514"/>
            <ac:spMk id="3" creationId="{408A3369-3D29-2171-959C-2716BECF28CE}"/>
          </ac:spMkLst>
        </pc:spChg>
      </pc:sldChg>
      <pc:sldChg chg="modNotes modNotesTx">
        <pc:chgData name="景淳 詹" userId="efb101a757902745" providerId="LiveId" clId="{9DDF0DCD-3763-4786-87C8-4CBB4FDE882E}" dt="2022-12-20T13:06:23.199" v="4504" actId="20577"/>
        <pc:sldMkLst>
          <pc:docMk/>
          <pc:sldMk cId="1945270800" sldId="515"/>
        </pc:sldMkLst>
      </pc:sldChg>
      <pc:sldChg chg="modNotesTx">
        <pc:chgData name="景淳 詹" userId="efb101a757902745" providerId="LiveId" clId="{9DDF0DCD-3763-4786-87C8-4CBB4FDE882E}" dt="2022-12-20T13:07:58.889" v="4506"/>
        <pc:sldMkLst>
          <pc:docMk/>
          <pc:sldMk cId="2784684210" sldId="517"/>
        </pc:sldMkLst>
      </pc:sldChg>
      <pc:sldChg chg="modSp mod modNotesTx">
        <pc:chgData name="景淳 詹" userId="efb101a757902745" providerId="LiveId" clId="{9DDF0DCD-3763-4786-87C8-4CBB4FDE882E}" dt="2022-12-20T13:15:18.731" v="4597" actId="20577"/>
        <pc:sldMkLst>
          <pc:docMk/>
          <pc:sldMk cId="248463364" sldId="518"/>
        </pc:sldMkLst>
        <pc:spChg chg="mod">
          <ac:chgData name="景淳 詹" userId="efb101a757902745" providerId="LiveId" clId="{9DDF0DCD-3763-4786-87C8-4CBB4FDE882E}" dt="2022-12-20T13:13:01.147" v="4546" actId="20577"/>
          <ac:spMkLst>
            <pc:docMk/>
            <pc:sldMk cId="248463364" sldId="518"/>
            <ac:spMk id="3" creationId="{408A3369-3D29-2171-959C-2716BECF28CE}"/>
          </ac:spMkLst>
        </pc:spChg>
      </pc:sldChg>
      <pc:sldChg chg="modNotesTx">
        <pc:chgData name="景淳 詹" userId="efb101a757902745" providerId="LiveId" clId="{9DDF0DCD-3763-4786-87C8-4CBB4FDE882E}" dt="2022-12-20T13:16:29.539" v="4613" actId="20577"/>
        <pc:sldMkLst>
          <pc:docMk/>
          <pc:sldMk cId="3724833556" sldId="519"/>
        </pc:sldMkLst>
      </pc:sldChg>
      <pc:sldChg chg="modSp mod modNotesTx">
        <pc:chgData name="景淳 詹" userId="efb101a757902745" providerId="LiveId" clId="{9DDF0DCD-3763-4786-87C8-4CBB4FDE882E}" dt="2022-12-20T13:25:02.663" v="4680" actId="20577"/>
        <pc:sldMkLst>
          <pc:docMk/>
          <pc:sldMk cId="1659357965" sldId="520"/>
        </pc:sldMkLst>
        <pc:spChg chg="mod">
          <ac:chgData name="景淳 詹" userId="efb101a757902745" providerId="LiveId" clId="{9DDF0DCD-3763-4786-87C8-4CBB4FDE882E}" dt="2022-12-20T13:25:02.663" v="4680" actId="20577"/>
          <ac:spMkLst>
            <pc:docMk/>
            <pc:sldMk cId="1659357965" sldId="520"/>
            <ac:spMk id="3" creationId="{408A3369-3D29-2171-959C-2716BECF28CE}"/>
          </ac:spMkLst>
        </pc:spChg>
      </pc:sldChg>
      <pc:sldChg chg="modSp mod modNotesTx">
        <pc:chgData name="景淳 詹" userId="efb101a757902745" providerId="LiveId" clId="{9DDF0DCD-3763-4786-87C8-4CBB4FDE882E}" dt="2022-12-21T17:00:41.276" v="6083" actId="20577"/>
        <pc:sldMkLst>
          <pc:docMk/>
          <pc:sldMk cId="2439120275" sldId="522"/>
        </pc:sldMkLst>
        <pc:spChg chg="mod">
          <ac:chgData name="景淳 詹" userId="efb101a757902745" providerId="LiveId" clId="{9DDF0DCD-3763-4786-87C8-4CBB4FDE882E}" dt="2022-12-05T11:56:16.804" v="719" actId="20577"/>
          <ac:spMkLst>
            <pc:docMk/>
            <pc:sldMk cId="2439120275" sldId="522"/>
            <ac:spMk id="3" creationId="{21C68B4B-137B-4823-A69B-E67EC9FE50A9}"/>
          </ac:spMkLst>
        </pc:spChg>
      </pc:sldChg>
      <pc:sldChg chg="modNotesTx">
        <pc:chgData name="景淳 詹" userId="efb101a757902745" providerId="LiveId" clId="{9DDF0DCD-3763-4786-87C8-4CBB4FDE882E}" dt="2022-12-21T17:11:30.690" v="6347"/>
        <pc:sldMkLst>
          <pc:docMk/>
          <pc:sldMk cId="811896649" sldId="523"/>
        </pc:sldMkLst>
      </pc:sldChg>
      <pc:sldChg chg="modNotesTx">
        <pc:chgData name="景淳 詹" userId="efb101a757902745" providerId="LiveId" clId="{9DDF0DCD-3763-4786-87C8-4CBB4FDE882E}" dt="2022-12-21T17:35:41.534" v="6464" actId="20577"/>
        <pc:sldMkLst>
          <pc:docMk/>
          <pc:sldMk cId="2899544643" sldId="524"/>
        </pc:sldMkLst>
      </pc:sldChg>
      <pc:sldChg chg="modNotesTx">
        <pc:chgData name="景淳 詹" userId="efb101a757902745" providerId="LiveId" clId="{9DDF0DCD-3763-4786-87C8-4CBB4FDE882E}" dt="2022-12-22T06:11:40.139" v="6597"/>
        <pc:sldMkLst>
          <pc:docMk/>
          <pc:sldMk cId="1674495519" sldId="525"/>
        </pc:sldMkLst>
      </pc:sldChg>
      <pc:sldChg chg="modSp mod modNotesTx">
        <pc:chgData name="景淳 詹" userId="efb101a757902745" providerId="LiveId" clId="{9DDF0DCD-3763-4786-87C8-4CBB4FDE882E}" dt="2022-12-22T06:19:54.756" v="6675"/>
        <pc:sldMkLst>
          <pc:docMk/>
          <pc:sldMk cId="1429248903" sldId="526"/>
        </pc:sldMkLst>
        <pc:spChg chg="mod">
          <ac:chgData name="景淳 詹" userId="efb101a757902745" providerId="LiveId" clId="{9DDF0DCD-3763-4786-87C8-4CBB4FDE882E}" dt="2022-12-05T13:16:11.286" v="1157" actId="1076"/>
          <ac:spMkLst>
            <pc:docMk/>
            <pc:sldMk cId="1429248903" sldId="526"/>
            <ac:spMk id="2" creationId="{DDF831A3-C0DB-1B60-59DF-C97956039715}"/>
          </ac:spMkLst>
        </pc:spChg>
        <pc:spChg chg="mod">
          <ac:chgData name="景淳 詹" userId="efb101a757902745" providerId="LiveId" clId="{9DDF0DCD-3763-4786-87C8-4CBB4FDE882E}" dt="2022-12-05T13:16:14.940" v="1158" actId="1076"/>
          <ac:spMkLst>
            <pc:docMk/>
            <pc:sldMk cId="1429248903" sldId="526"/>
            <ac:spMk id="3" creationId="{8E5C875B-CB82-122E-7D22-BE6906DDBEC4}"/>
          </ac:spMkLst>
        </pc:spChg>
      </pc:sldChg>
      <pc:sldChg chg="modSp mod modNotesTx">
        <pc:chgData name="景淳 詹" userId="efb101a757902745" providerId="LiveId" clId="{9DDF0DCD-3763-4786-87C8-4CBB4FDE882E}" dt="2022-12-22T06:25:34.499" v="6703"/>
        <pc:sldMkLst>
          <pc:docMk/>
          <pc:sldMk cId="297194795" sldId="527"/>
        </pc:sldMkLst>
        <pc:spChg chg="mod">
          <ac:chgData name="景淳 詹" userId="efb101a757902745" providerId="LiveId" clId="{9DDF0DCD-3763-4786-87C8-4CBB4FDE882E}" dt="2022-12-05T13:41:57.453" v="1375" actId="20577"/>
          <ac:spMkLst>
            <pc:docMk/>
            <pc:sldMk cId="297194795" sldId="527"/>
            <ac:spMk id="3" creationId="{B499515C-1053-88C8-C6D3-0F471572282B}"/>
          </ac:spMkLst>
        </pc:spChg>
        <pc:picChg chg="mod">
          <ac:chgData name="景淳 詹" userId="efb101a757902745" providerId="LiveId" clId="{9DDF0DCD-3763-4786-87C8-4CBB4FDE882E}" dt="2022-12-05T13:41:34.017" v="1360" actId="1076"/>
          <ac:picMkLst>
            <pc:docMk/>
            <pc:sldMk cId="297194795" sldId="527"/>
            <ac:picMk id="5" creationId="{E011ACE5-196E-B22C-7B4F-8B4D0D553928}"/>
          </ac:picMkLst>
        </pc:picChg>
        <pc:picChg chg="mod">
          <ac:chgData name="景淳 詹" userId="efb101a757902745" providerId="LiveId" clId="{9DDF0DCD-3763-4786-87C8-4CBB4FDE882E}" dt="2022-12-05T13:42:07.007" v="1376" actId="1076"/>
          <ac:picMkLst>
            <pc:docMk/>
            <pc:sldMk cId="297194795" sldId="527"/>
            <ac:picMk id="6" creationId="{1B9D68C9-7408-7E3F-0A89-98110018EF9C}"/>
          </ac:picMkLst>
        </pc:picChg>
      </pc:sldChg>
      <pc:sldChg chg="modSp mod modNotesTx">
        <pc:chgData name="景淳 詹" userId="efb101a757902745" providerId="LiveId" clId="{9DDF0DCD-3763-4786-87C8-4CBB4FDE882E}" dt="2022-12-21T17:08:27.825" v="6288"/>
        <pc:sldMkLst>
          <pc:docMk/>
          <pc:sldMk cId="4187589720" sldId="528"/>
        </pc:sldMkLst>
        <pc:spChg chg="mod">
          <ac:chgData name="景淳 詹" userId="efb101a757902745" providerId="LiveId" clId="{9DDF0DCD-3763-4786-87C8-4CBB4FDE882E}" dt="2022-12-21T16:21:44.541" v="5503" actId="20577"/>
          <ac:spMkLst>
            <pc:docMk/>
            <pc:sldMk cId="4187589720" sldId="528"/>
            <ac:spMk id="2" creationId="{9AA16445-55DE-D5CA-CF43-3D9E081578B1}"/>
          </ac:spMkLst>
        </pc:spChg>
        <pc:spChg chg="mod">
          <ac:chgData name="景淳 詹" userId="efb101a757902745" providerId="LiveId" clId="{9DDF0DCD-3763-4786-87C8-4CBB4FDE882E}" dt="2022-12-21T17:08:19.265" v="6287" actId="14100"/>
          <ac:spMkLst>
            <pc:docMk/>
            <pc:sldMk cId="4187589720" sldId="528"/>
            <ac:spMk id="3" creationId="{B133D772-48C4-04BD-C167-FE0F1D8AB789}"/>
          </ac:spMkLst>
        </pc:spChg>
      </pc:sldChg>
      <pc:sldChg chg="addSp modSp mod modNotesTx">
        <pc:chgData name="景淳 詹" userId="efb101a757902745" providerId="LiveId" clId="{9DDF0DCD-3763-4786-87C8-4CBB4FDE882E}" dt="2022-12-21T17:09:17.500" v="6302"/>
        <pc:sldMkLst>
          <pc:docMk/>
          <pc:sldMk cId="1118185361" sldId="529"/>
        </pc:sldMkLst>
        <pc:spChg chg="mod">
          <ac:chgData name="景淳 詹" userId="efb101a757902745" providerId="LiveId" clId="{9DDF0DCD-3763-4786-87C8-4CBB4FDE882E}" dt="2022-12-21T16:21:49.910" v="5504"/>
          <ac:spMkLst>
            <pc:docMk/>
            <pc:sldMk cId="1118185361" sldId="529"/>
            <ac:spMk id="2" creationId="{5C72FF1B-4F78-9379-DF6F-2AD53161B403}"/>
          </ac:spMkLst>
        </pc:spChg>
        <pc:spChg chg="mod">
          <ac:chgData name="景淳 詹" userId="efb101a757902745" providerId="LiveId" clId="{9DDF0DCD-3763-4786-87C8-4CBB4FDE882E}" dt="2022-12-21T17:08:57.076" v="6301" actId="5793"/>
          <ac:spMkLst>
            <pc:docMk/>
            <pc:sldMk cId="1118185361" sldId="529"/>
            <ac:spMk id="3" creationId="{E3A02965-C21F-F0F4-CC56-0F1B51C4176F}"/>
          </ac:spMkLst>
        </pc:spChg>
        <pc:picChg chg="add mod">
          <ac:chgData name="景淳 詹" userId="efb101a757902745" providerId="LiveId" clId="{9DDF0DCD-3763-4786-87C8-4CBB4FDE882E}" dt="2022-12-12T07:13:54.975" v="1989" actId="1076"/>
          <ac:picMkLst>
            <pc:docMk/>
            <pc:sldMk cId="1118185361" sldId="529"/>
            <ac:picMk id="5" creationId="{C7C33795-2005-E26F-8299-54091AE4678D}"/>
          </ac:picMkLst>
        </pc:picChg>
      </pc:sldChg>
      <pc:sldChg chg="addSp modSp new mod ord modNotesTx">
        <pc:chgData name="景淳 詹" userId="efb101a757902745" providerId="LiveId" clId="{9DDF0DCD-3763-4786-87C8-4CBB4FDE882E}" dt="2022-12-22T18:13:50.015" v="6894"/>
        <pc:sldMkLst>
          <pc:docMk/>
          <pc:sldMk cId="2529365589" sldId="531"/>
        </pc:sldMkLst>
        <pc:spChg chg="mod">
          <ac:chgData name="景淳 詹" userId="efb101a757902745" providerId="LiveId" clId="{9DDF0DCD-3763-4786-87C8-4CBB4FDE882E}" dt="2022-12-21T16:24:00.469" v="5519" actId="20577"/>
          <ac:spMkLst>
            <pc:docMk/>
            <pc:sldMk cId="2529365589" sldId="531"/>
            <ac:spMk id="2" creationId="{DACB1CA3-B176-C42D-ACEF-75E8D698B04B}"/>
          </ac:spMkLst>
        </pc:spChg>
        <pc:spChg chg="mod">
          <ac:chgData name="景淳 詹" userId="efb101a757902745" providerId="LiveId" clId="{9DDF0DCD-3763-4786-87C8-4CBB4FDE882E}" dt="2022-12-21T16:20:11.583" v="5473" actId="14100"/>
          <ac:spMkLst>
            <pc:docMk/>
            <pc:sldMk cId="2529365589" sldId="531"/>
            <ac:spMk id="3" creationId="{64835BAB-748F-222F-5298-4269085F1D8A}"/>
          </ac:spMkLst>
        </pc:spChg>
        <pc:spChg chg="add mod">
          <ac:chgData name="景淳 詹" userId="efb101a757902745" providerId="LiveId" clId="{9DDF0DCD-3763-4786-87C8-4CBB4FDE882E}" dt="2022-12-22T18:12:55.068" v="6893" actId="14100"/>
          <ac:spMkLst>
            <pc:docMk/>
            <pc:sldMk cId="2529365589" sldId="531"/>
            <ac:spMk id="6" creationId="{7550FC34-FAE9-F647-2D5C-25E5C54B9B17}"/>
          </ac:spMkLst>
        </pc:spChg>
        <pc:picChg chg="add mod">
          <ac:chgData name="景淳 詹" userId="efb101a757902745" providerId="LiveId" clId="{9DDF0DCD-3763-4786-87C8-4CBB4FDE882E}" dt="2022-12-21T16:27:16.467" v="5602" actId="1076"/>
          <ac:picMkLst>
            <pc:docMk/>
            <pc:sldMk cId="2529365589" sldId="531"/>
            <ac:picMk id="5" creationId="{587F29C1-71FE-5522-CD68-2DCD0FFEB532}"/>
          </ac:picMkLst>
        </pc:picChg>
        <pc:picChg chg="add mod modCrop">
          <ac:chgData name="景淳 詹" userId="efb101a757902745" providerId="LiveId" clId="{9DDF0DCD-3763-4786-87C8-4CBB4FDE882E}" dt="2022-12-21T16:29:40.982" v="5614" actId="1076"/>
          <ac:picMkLst>
            <pc:docMk/>
            <pc:sldMk cId="2529365589" sldId="531"/>
            <ac:picMk id="8" creationId="{4C0D1E5C-42DB-9133-10BF-3FA5A4E9E7F9}"/>
          </ac:picMkLst>
        </pc:picChg>
      </pc:sldChg>
      <pc:sldChg chg="addSp delSp modSp new mod modShow">
        <pc:chgData name="景淳 詹" userId="efb101a757902745" providerId="LiveId" clId="{9DDF0DCD-3763-4786-87C8-4CBB4FDE882E}" dt="2022-12-13T08:36:16.324" v="3224" actId="27636"/>
        <pc:sldMkLst>
          <pc:docMk/>
          <pc:sldMk cId="3895101021" sldId="532"/>
        </pc:sldMkLst>
        <pc:spChg chg="mod">
          <ac:chgData name="景淳 詹" userId="efb101a757902745" providerId="LiveId" clId="{9DDF0DCD-3763-4786-87C8-4CBB4FDE882E}" dt="2022-12-13T08:28:36.582" v="2991" actId="1076"/>
          <ac:spMkLst>
            <pc:docMk/>
            <pc:sldMk cId="3895101021" sldId="532"/>
            <ac:spMk id="2" creationId="{19856528-329F-3FEA-BC59-A52D1ED49DC2}"/>
          </ac:spMkLst>
        </pc:spChg>
        <pc:spChg chg="add del mod">
          <ac:chgData name="景淳 詹" userId="efb101a757902745" providerId="LiveId" clId="{9DDF0DCD-3763-4786-87C8-4CBB4FDE882E}" dt="2022-12-13T08:36:16.324" v="3224" actId="27636"/>
          <ac:spMkLst>
            <pc:docMk/>
            <pc:sldMk cId="3895101021" sldId="532"/>
            <ac:spMk id="3" creationId="{DD5A6468-8A2C-C33A-540E-77A720FE5058}"/>
          </ac:spMkLst>
        </pc:spChg>
        <pc:spChg chg="add del mod">
          <ac:chgData name="景淳 詹" userId="efb101a757902745" providerId="LiveId" clId="{9DDF0DCD-3763-4786-87C8-4CBB4FDE882E}" dt="2022-12-13T08:36:09.221" v="3220"/>
          <ac:spMkLst>
            <pc:docMk/>
            <pc:sldMk cId="3895101021" sldId="532"/>
            <ac:spMk id="5" creationId="{088735A3-EDBC-9148-9095-EFA5914A4DCF}"/>
          </ac:spMkLst>
        </pc:spChg>
        <pc:spChg chg="add del mod">
          <ac:chgData name="景淳 詹" userId="efb101a757902745" providerId="LiveId" clId="{9DDF0DCD-3763-4786-87C8-4CBB4FDE882E}" dt="2022-12-13T08:36:11.652" v="3222"/>
          <ac:spMkLst>
            <pc:docMk/>
            <pc:sldMk cId="3895101021" sldId="532"/>
            <ac:spMk id="6" creationId="{3B8C31FC-A3BF-16C9-85AB-B395543FAAE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DF10DB32-D99B-7C9E-BC97-0F1F620BC2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0DCDCA6B-8AA8-0363-84D2-4D5A56A7A4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11488E-38F5-4CBE-9971-4ED4DF5AADE8}" type="datetimeFigureOut">
              <a:rPr lang="zh-TW" altLang="en-US" smtClean="0"/>
              <a:t>2022/12/23</a:t>
            </a:fld>
            <a:endParaRPr lang="zh-TW" altLang="en-US"/>
          </a:p>
        </p:txBody>
      </p:sp>
      <p:sp>
        <p:nvSpPr>
          <p:cNvPr id="4" name="頁尾版面配置區 3">
            <a:extLst>
              <a:ext uri="{FF2B5EF4-FFF2-40B4-BE49-F238E27FC236}">
                <a16:creationId xmlns:a16="http://schemas.microsoft.com/office/drawing/2014/main" id="{A34694B1-AF7B-5DA2-3CC2-C78F840C45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14E396C-82F9-B8EA-3323-417314D03D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219FE0-6487-480A-B18C-1212485ECEF2}" type="slidenum">
              <a:rPr lang="zh-TW" altLang="en-US" smtClean="0"/>
              <a:t>‹#›</a:t>
            </a:fld>
            <a:endParaRPr lang="zh-TW" altLang="en-US"/>
          </a:p>
        </p:txBody>
      </p:sp>
    </p:spTree>
    <p:extLst>
      <p:ext uri="{BB962C8B-B14F-4D97-AF65-F5344CB8AC3E}">
        <p14:creationId xmlns:p14="http://schemas.microsoft.com/office/powerpoint/2010/main" val="1939531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636EC-E77F-4E73-8476-CAF412DE28F8}" type="datetimeFigureOut">
              <a:rPr lang="zh-TW" altLang="en-US" smtClean="0"/>
              <a:t>2022/12/23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03FB4-CF07-4A94-8C38-D9EDC7486DDE}" type="slidenum">
              <a:rPr lang="zh-TW" altLang="en-US" smtClean="0"/>
              <a:t>‹#›</a:t>
            </a:fld>
            <a:endParaRPr lang="zh-TW" altLang="en-US"/>
          </a:p>
        </p:txBody>
      </p:sp>
    </p:spTree>
    <p:extLst>
      <p:ext uri="{BB962C8B-B14F-4D97-AF65-F5344CB8AC3E}">
        <p14:creationId xmlns:p14="http://schemas.microsoft.com/office/powerpoint/2010/main" val="147701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1086F22-3818-4B7D-9253-0CC08B293076}" type="slidenum">
              <a:rPr lang="zh-TW" altLang="en-US" smtClean="0"/>
              <a:t>1</a:t>
            </a:fld>
            <a:endParaRPr lang="zh-TW" altLang="en-US"/>
          </a:p>
        </p:txBody>
      </p:sp>
    </p:spTree>
    <p:extLst>
      <p:ext uri="{BB962C8B-B14F-4D97-AF65-F5344CB8AC3E}">
        <p14:creationId xmlns:p14="http://schemas.microsoft.com/office/powerpoint/2010/main" val="230625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10</a:t>
            </a:fld>
            <a:endParaRPr lang="zh-TW" altLang="en-US"/>
          </a:p>
        </p:txBody>
      </p:sp>
    </p:spTree>
    <p:extLst>
      <p:ext uri="{BB962C8B-B14F-4D97-AF65-F5344CB8AC3E}">
        <p14:creationId xmlns:p14="http://schemas.microsoft.com/office/powerpoint/2010/main" val="10035296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103</a:t>
            </a:fld>
            <a:endParaRPr lang="zh-TW" altLang="en-US"/>
          </a:p>
        </p:txBody>
      </p:sp>
    </p:spTree>
    <p:extLst>
      <p:ext uri="{BB962C8B-B14F-4D97-AF65-F5344CB8AC3E}">
        <p14:creationId xmlns:p14="http://schemas.microsoft.com/office/powerpoint/2010/main" val="12838499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104</a:t>
            </a:fld>
            <a:endParaRPr lang="zh-TW" altLang="en-US"/>
          </a:p>
        </p:txBody>
      </p:sp>
    </p:spTree>
    <p:extLst>
      <p:ext uri="{BB962C8B-B14F-4D97-AF65-F5344CB8AC3E}">
        <p14:creationId xmlns:p14="http://schemas.microsoft.com/office/powerpoint/2010/main" val="426437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105</a:t>
            </a:fld>
            <a:endParaRPr lang="zh-TW" altLang="en-US"/>
          </a:p>
        </p:txBody>
      </p:sp>
    </p:spTree>
    <p:extLst>
      <p:ext uri="{BB962C8B-B14F-4D97-AF65-F5344CB8AC3E}">
        <p14:creationId xmlns:p14="http://schemas.microsoft.com/office/powerpoint/2010/main" val="32389759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30000"/>
              </a:lnSpc>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106</a:t>
            </a:fld>
            <a:endParaRPr lang="zh-TW" altLang="en-US"/>
          </a:p>
        </p:txBody>
      </p:sp>
    </p:spTree>
    <p:extLst>
      <p:ext uri="{BB962C8B-B14F-4D97-AF65-F5344CB8AC3E}">
        <p14:creationId xmlns:p14="http://schemas.microsoft.com/office/powerpoint/2010/main" val="23963210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107</a:t>
            </a:fld>
            <a:endParaRPr lang="zh-TW" altLang="en-US"/>
          </a:p>
        </p:txBody>
      </p:sp>
    </p:spTree>
    <p:extLst>
      <p:ext uri="{BB962C8B-B14F-4D97-AF65-F5344CB8AC3E}">
        <p14:creationId xmlns:p14="http://schemas.microsoft.com/office/powerpoint/2010/main" val="3437133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108</a:t>
            </a:fld>
            <a:endParaRPr lang="zh-TW" altLang="en-US"/>
          </a:p>
        </p:txBody>
      </p:sp>
    </p:spTree>
    <p:extLst>
      <p:ext uri="{BB962C8B-B14F-4D97-AF65-F5344CB8AC3E}">
        <p14:creationId xmlns:p14="http://schemas.microsoft.com/office/powerpoint/2010/main" val="18694247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109</a:t>
            </a:fld>
            <a:endParaRPr lang="zh-TW" altLang="en-US"/>
          </a:p>
        </p:txBody>
      </p:sp>
    </p:spTree>
    <p:extLst>
      <p:ext uri="{BB962C8B-B14F-4D97-AF65-F5344CB8AC3E}">
        <p14:creationId xmlns:p14="http://schemas.microsoft.com/office/powerpoint/2010/main" val="6632456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110</a:t>
            </a:fld>
            <a:endParaRPr lang="zh-TW" altLang="en-US"/>
          </a:p>
        </p:txBody>
      </p:sp>
    </p:spTree>
    <p:extLst>
      <p:ext uri="{BB962C8B-B14F-4D97-AF65-F5344CB8AC3E}">
        <p14:creationId xmlns:p14="http://schemas.microsoft.com/office/powerpoint/2010/main" val="32145018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111</a:t>
            </a:fld>
            <a:endParaRPr lang="zh-TW" altLang="en-US"/>
          </a:p>
        </p:txBody>
      </p:sp>
    </p:spTree>
    <p:extLst>
      <p:ext uri="{BB962C8B-B14F-4D97-AF65-F5344CB8AC3E}">
        <p14:creationId xmlns:p14="http://schemas.microsoft.com/office/powerpoint/2010/main" val="171825935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112</a:t>
            </a:fld>
            <a:endParaRPr lang="zh-TW" altLang="en-US"/>
          </a:p>
        </p:txBody>
      </p:sp>
    </p:spTree>
    <p:extLst>
      <p:ext uri="{BB962C8B-B14F-4D97-AF65-F5344CB8AC3E}">
        <p14:creationId xmlns:p14="http://schemas.microsoft.com/office/powerpoint/2010/main" val="3211192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a:t>
            </a:fld>
            <a:endParaRPr lang="zh-TW" altLang="en-US"/>
          </a:p>
        </p:txBody>
      </p:sp>
    </p:spTree>
    <p:extLst>
      <p:ext uri="{BB962C8B-B14F-4D97-AF65-F5344CB8AC3E}">
        <p14:creationId xmlns:p14="http://schemas.microsoft.com/office/powerpoint/2010/main" val="2931972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113</a:t>
            </a:fld>
            <a:endParaRPr lang="zh-TW" altLang="en-US"/>
          </a:p>
        </p:txBody>
      </p:sp>
    </p:spTree>
    <p:extLst>
      <p:ext uri="{BB962C8B-B14F-4D97-AF65-F5344CB8AC3E}">
        <p14:creationId xmlns:p14="http://schemas.microsoft.com/office/powerpoint/2010/main" val="5555788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114</a:t>
            </a:fld>
            <a:endParaRPr lang="zh-TW" altLang="en-US"/>
          </a:p>
        </p:txBody>
      </p:sp>
    </p:spTree>
    <p:extLst>
      <p:ext uri="{BB962C8B-B14F-4D97-AF65-F5344CB8AC3E}">
        <p14:creationId xmlns:p14="http://schemas.microsoft.com/office/powerpoint/2010/main" val="33109388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115</a:t>
            </a:fld>
            <a:endParaRPr lang="zh-TW" altLang="en-US"/>
          </a:p>
        </p:txBody>
      </p:sp>
    </p:spTree>
    <p:extLst>
      <p:ext uri="{BB962C8B-B14F-4D97-AF65-F5344CB8AC3E}">
        <p14:creationId xmlns:p14="http://schemas.microsoft.com/office/powerpoint/2010/main" val="5143162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116</a:t>
            </a:fld>
            <a:endParaRPr lang="zh-TW" altLang="en-US"/>
          </a:p>
        </p:txBody>
      </p:sp>
    </p:spTree>
    <p:extLst>
      <p:ext uri="{BB962C8B-B14F-4D97-AF65-F5344CB8AC3E}">
        <p14:creationId xmlns:p14="http://schemas.microsoft.com/office/powerpoint/2010/main" val="33707562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117</a:t>
            </a:fld>
            <a:endParaRPr lang="zh-TW" altLang="en-US"/>
          </a:p>
        </p:txBody>
      </p:sp>
    </p:spTree>
    <p:extLst>
      <p:ext uri="{BB962C8B-B14F-4D97-AF65-F5344CB8AC3E}">
        <p14:creationId xmlns:p14="http://schemas.microsoft.com/office/powerpoint/2010/main" val="41652627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118</a:t>
            </a:fld>
            <a:endParaRPr lang="zh-TW" altLang="en-US"/>
          </a:p>
        </p:txBody>
      </p:sp>
    </p:spTree>
    <p:extLst>
      <p:ext uri="{BB962C8B-B14F-4D97-AF65-F5344CB8AC3E}">
        <p14:creationId xmlns:p14="http://schemas.microsoft.com/office/powerpoint/2010/main" val="11559820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119</a:t>
            </a:fld>
            <a:endParaRPr lang="zh-TW" altLang="en-US"/>
          </a:p>
        </p:txBody>
      </p:sp>
    </p:spTree>
    <p:extLst>
      <p:ext uri="{BB962C8B-B14F-4D97-AF65-F5344CB8AC3E}">
        <p14:creationId xmlns:p14="http://schemas.microsoft.com/office/powerpoint/2010/main" val="3444298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120</a:t>
            </a:fld>
            <a:endParaRPr lang="zh-TW" altLang="en-US"/>
          </a:p>
        </p:txBody>
      </p:sp>
    </p:spTree>
    <p:extLst>
      <p:ext uri="{BB962C8B-B14F-4D97-AF65-F5344CB8AC3E}">
        <p14:creationId xmlns:p14="http://schemas.microsoft.com/office/powerpoint/2010/main" val="11674488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121</a:t>
            </a:fld>
            <a:endParaRPr lang="zh-TW" altLang="en-US"/>
          </a:p>
        </p:txBody>
      </p:sp>
    </p:spTree>
    <p:extLst>
      <p:ext uri="{BB962C8B-B14F-4D97-AF65-F5344CB8AC3E}">
        <p14:creationId xmlns:p14="http://schemas.microsoft.com/office/powerpoint/2010/main" val="33700957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122</a:t>
            </a:fld>
            <a:endParaRPr lang="zh-TW" altLang="en-US"/>
          </a:p>
        </p:txBody>
      </p:sp>
    </p:spTree>
    <p:extLst>
      <p:ext uri="{BB962C8B-B14F-4D97-AF65-F5344CB8AC3E}">
        <p14:creationId xmlns:p14="http://schemas.microsoft.com/office/powerpoint/2010/main" val="1439655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2000"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a:t>
            </a:fld>
            <a:endParaRPr lang="zh-TW" altLang="en-US"/>
          </a:p>
        </p:txBody>
      </p:sp>
    </p:spTree>
    <p:extLst>
      <p:ext uri="{BB962C8B-B14F-4D97-AF65-F5344CB8AC3E}">
        <p14:creationId xmlns:p14="http://schemas.microsoft.com/office/powerpoint/2010/main" val="31637796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123</a:t>
            </a:fld>
            <a:endParaRPr lang="zh-TW" altLang="en-US"/>
          </a:p>
        </p:txBody>
      </p:sp>
    </p:spTree>
    <p:extLst>
      <p:ext uri="{BB962C8B-B14F-4D97-AF65-F5344CB8AC3E}">
        <p14:creationId xmlns:p14="http://schemas.microsoft.com/office/powerpoint/2010/main" val="24658120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124</a:t>
            </a:fld>
            <a:endParaRPr lang="zh-TW" altLang="en-US"/>
          </a:p>
        </p:txBody>
      </p:sp>
    </p:spTree>
    <p:extLst>
      <p:ext uri="{BB962C8B-B14F-4D97-AF65-F5344CB8AC3E}">
        <p14:creationId xmlns:p14="http://schemas.microsoft.com/office/powerpoint/2010/main" val="218960066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125</a:t>
            </a:fld>
            <a:endParaRPr lang="zh-TW" altLang="en-US"/>
          </a:p>
        </p:txBody>
      </p:sp>
    </p:spTree>
    <p:extLst>
      <p:ext uri="{BB962C8B-B14F-4D97-AF65-F5344CB8AC3E}">
        <p14:creationId xmlns:p14="http://schemas.microsoft.com/office/powerpoint/2010/main" val="159552189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126</a:t>
            </a:fld>
            <a:endParaRPr lang="zh-TW" altLang="en-US"/>
          </a:p>
        </p:txBody>
      </p:sp>
    </p:spTree>
    <p:extLst>
      <p:ext uri="{BB962C8B-B14F-4D97-AF65-F5344CB8AC3E}">
        <p14:creationId xmlns:p14="http://schemas.microsoft.com/office/powerpoint/2010/main" val="12172244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127</a:t>
            </a:fld>
            <a:endParaRPr lang="zh-TW" altLang="en-US"/>
          </a:p>
        </p:txBody>
      </p:sp>
    </p:spTree>
    <p:extLst>
      <p:ext uri="{BB962C8B-B14F-4D97-AF65-F5344CB8AC3E}">
        <p14:creationId xmlns:p14="http://schemas.microsoft.com/office/powerpoint/2010/main" val="24768236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128</a:t>
            </a:fld>
            <a:endParaRPr lang="zh-TW" altLang="en-US"/>
          </a:p>
        </p:txBody>
      </p:sp>
    </p:spTree>
    <p:extLst>
      <p:ext uri="{BB962C8B-B14F-4D97-AF65-F5344CB8AC3E}">
        <p14:creationId xmlns:p14="http://schemas.microsoft.com/office/powerpoint/2010/main" val="34419153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err="1">
                <a:solidFill>
                  <a:srgbClr val="000000"/>
                </a:solidFill>
                <a:effectLst/>
                <a:latin typeface="+mn-lt"/>
              </a:rPr>
              <a:t>n_estimators</a:t>
            </a:r>
            <a:r>
              <a:rPr lang="en-US" altLang="zh-TW" b="1" dirty="0">
                <a:solidFill>
                  <a:srgbClr val="000000"/>
                </a:solidFill>
                <a:latin typeface="+mn-lt"/>
              </a:rPr>
              <a:t>: </a:t>
            </a:r>
            <a:r>
              <a:rPr lang="en-US" altLang="zh-TW" b="1" i="0" dirty="0">
                <a:solidFill>
                  <a:srgbClr val="404040"/>
                </a:solidFill>
                <a:effectLst/>
                <a:latin typeface="+mn-lt"/>
              </a:rPr>
              <a:t>Number of gradient-boosted trees. Equivalent to a number of boosting rounds.</a:t>
            </a:r>
          </a:p>
          <a:p>
            <a:r>
              <a:rPr lang="en-US" altLang="zh-TW" b="1" i="0" dirty="0" err="1">
                <a:solidFill>
                  <a:srgbClr val="404040"/>
                </a:solidFill>
                <a:effectLst/>
                <a:latin typeface="+mn-lt"/>
              </a:rPr>
              <a:t>learning_rate</a:t>
            </a:r>
            <a:r>
              <a:rPr lang="en-US" altLang="zh-TW" b="1" i="0" dirty="0">
                <a:solidFill>
                  <a:srgbClr val="404040"/>
                </a:solidFill>
                <a:effectLst/>
                <a:latin typeface="+mn-lt"/>
              </a:rPr>
              <a:t>: Boosting learning rate.</a:t>
            </a:r>
          </a:p>
          <a:p>
            <a:r>
              <a:rPr lang="en-US" altLang="zh-TW" b="1" dirty="0">
                <a:solidFill>
                  <a:srgbClr val="404040"/>
                </a:solidFill>
                <a:latin typeface="+mn-lt"/>
              </a:rPr>
              <a:t>g</a:t>
            </a:r>
            <a:r>
              <a:rPr lang="en-US" altLang="zh-TW" b="1" i="0" dirty="0">
                <a:solidFill>
                  <a:srgbClr val="404040"/>
                </a:solidFill>
                <a:effectLst/>
                <a:latin typeface="+mn-lt"/>
              </a:rPr>
              <a:t>amma: Minimum loss reduction required to make a further partition on a leaf node of the tree.</a:t>
            </a:r>
          </a:p>
          <a:p>
            <a:r>
              <a:rPr lang="en-US" altLang="zh-TW" b="1" dirty="0">
                <a:solidFill>
                  <a:srgbClr val="404040"/>
                </a:solidFill>
                <a:latin typeface="+mn-lt"/>
              </a:rPr>
              <a:t>s</a:t>
            </a:r>
            <a:r>
              <a:rPr lang="en-US" altLang="zh-TW" b="1" i="0" dirty="0">
                <a:solidFill>
                  <a:srgbClr val="404040"/>
                </a:solidFill>
                <a:effectLst/>
                <a:latin typeface="+mn-lt"/>
              </a:rPr>
              <a:t>ubsample: Subsample ratio of the training instance.</a:t>
            </a:r>
          </a:p>
          <a:p>
            <a:r>
              <a:rPr lang="en-US" altLang="zh-TW" b="1" i="0" dirty="0" err="1">
                <a:solidFill>
                  <a:srgbClr val="404040"/>
                </a:solidFill>
                <a:effectLst/>
                <a:latin typeface="+mn-lt"/>
              </a:rPr>
              <a:t>colsample_bytree</a:t>
            </a:r>
            <a:r>
              <a:rPr lang="en-US" altLang="zh-TW" b="1" i="0" dirty="0">
                <a:solidFill>
                  <a:srgbClr val="404040"/>
                </a:solidFill>
                <a:effectLst/>
                <a:latin typeface="+mn-lt"/>
              </a:rPr>
              <a:t>: Subsample ratio of columns when constructing each tree.</a:t>
            </a:r>
          </a:p>
          <a:p>
            <a:r>
              <a:rPr lang="en-US" altLang="zh-TW" b="1" i="0" dirty="0" err="1">
                <a:solidFill>
                  <a:srgbClr val="404040"/>
                </a:solidFill>
                <a:effectLst/>
                <a:latin typeface="+mn-lt"/>
              </a:rPr>
              <a:t>max_depth</a:t>
            </a:r>
            <a:r>
              <a:rPr lang="en-US" altLang="zh-TW" b="1" i="0" dirty="0">
                <a:solidFill>
                  <a:srgbClr val="404040"/>
                </a:solidFill>
                <a:effectLst/>
                <a:latin typeface="+mn-lt"/>
              </a:rPr>
              <a:t>:</a:t>
            </a:r>
            <a:r>
              <a:rPr lang="zh-TW" altLang="en-US" b="1" i="0" dirty="0">
                <a:solidFill>
                  <a:srgbClr val="404040"/>
                </a:solidFill>
                <a:effectLst/>
                <a:latin typeface="+mn-lt"/>
              </a:rPr>
              <a:t> </a:t>
            </a:r>
            <a:r>
              <a:rPr lang="en-US" altLang="zh-TW" b="1" i="0" dirty="0">
                <a:solidFill>
                  <a:srgbClr val="404040"/>
                </a:solidFill>
                <a:effectLst/>
                <a:latin typeface="+mn-lt"/>
              </a:rPr>
              <a:t>Maximum tree depth for base learners.</a:t>
            </a:r>
            <a:endParaRPr lang="zh-TW" altLang="en-US" b="1" dirty="0">
              <a:latin typeface="+mn-lt"/>
            </a:endParaRPr>
          </a:p>
          <a:p>
            <a:endParaRPr lang="en-US" altLang="zh-TW" dirty="0"/>
          </a:p>
          <a:p>
            <a:r>
              <a:rPr lang="en-US" altLang="zh-TW" dirty="0" err="1"/>
              <a:t>n_estimators</a:t>
            </a:r>
            <a:r>
              <a:rPr lang="zh-TW" altLang="en-US" dirty="0"/>
              <a:t>：梯度提升樹的數量。 相當於若干個</a:t>
            </a:r>
            <a:r>
              <a:rPr lang="en-US" altLang="zh-TW" dirty="0"/>
              <a:t>boosting</a:t>
            </a:r>
            <a:r>
              <a:rPr lang="zh-TW" altLang="en-US" dirty="0"/>
              <a:t>輪次。</a:t>
            </a:r>
          </a:p>
          <a:p>
            <a:r>
              <a:rPr lang="en-US" altLang="zh-TW" dirty="0" err="1"/>
              <a:t>learning_rate</a:t>
            </a:r>
            <a:r>
              <a:rPr lang="zh-TW" altLang="en-US" dirty="0"/>
              <a:t>：模型</a:t>
            </a:r>
            <a:r>
              <a:rPr lang="zh-TW" altLang="en-US" b="0" dirty="0">
                <a:solidFill>
                  <a:srgbClr val="000000"/>
                </a:solidFill>
                <a:effectLst/>
                <a:latin typeface="+mn-lt"/>
              </a:rPr>
              <a:t>學習率，</a:t>
            </a:r>
            <a:r>
              <a:rPr lang="zh-TW" altLang="en-US" dirty="0"/>
              <a:t>避免花費大量時間做收斂</a:t>
            </a:r>
            <a:r>
              <a:rPr lang="zh-TW" altLang="en-US" b="0" dirty="0">
                <a:solidFill>
                  <a:srgbClr val="000000"/>
                </a:solidFill>
                <a:effectLst/>
                <a:latin typeface="+mn-lt"/>
              </a:rPr>
              <a:t>。</a:t>
            </a:r>
          </a:p>
          <a:p>
            <a:r>
              <a:rPr lang="en-US" altLang="zh-TW" dirty="0"/>
              <a:t>gamma</a:t>
            </a:r>
            <a:r>
              <a:rPr lang="zh-TW" altLang="en-US" dirty="0"/>
              <a:t>：在樹的葉節點上進行進一步分區所需的最小損失減少。</a:t>
            </a:r>
          </a:p>
          <a:p>
            <a:r>
              <a:rPr lang="en-US" altLang="zh-TW" dirty="0"/>
              <a:t>subsample</a:t>
            </a:r>
            <a:r>
              <a:rPr lang="zh-TW" altLang="en-US" dirty="0"/>
              <a:t>：訓練實例的子樣本比例。</a:t>
            </a:r>
          </a:p>
          <a:p>
            <a:r>
              <a:rPr lang="en-US" altLang="zh-TW" dirty="0" err="1"/>
              <a:t>colsample_bytree</a:t>
            </a:r>
            <a:r>
              <a:rPr lang="zh-TW" altLang="en-US" dirty="0"/>
              <a:t>：構建每棵樹時列的子樣本比例。</a:t>
            </a:r>
          </a:p>
          <a:p>
            <a:r>
              <a:rPr lang="en-US" altLang="zh-TW" dirty="0" err="1"/>
              <a:t>max_depth</a:t>
            </a:r>
            <a:r>
              <a:rPr lang="zh-TW" altLang="en-US" dirty="0"/>
              <a:t>：基礎學習者的最大樹深度。</a:t>
            </a:r>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129</a:t>
            </a:fld>
            <a:endParaRPr lang="zh-TW" altLang="en-US"/>
          </a:p>
        </p:txBody>
      </p:sp>
    </p:spTree>
    <p:extLst>
      <p:ext uri="{BB962C8B-B14F-4D97-AF65-F5344CB8AC3E}">
        <p14:creationId xmlns:p14="http://schemas.microsoft.com/office/powerpoint/2010/main" val="11167024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130</a:t>
            </a:fld>
            <a:endParaRPr lang="zh-TW" altLang="en-US"/>
          </a:p>
        </p:txBody>
      </p:sp>
    </p:spTree>
    <p:extLst>
      <p:ext uri="{BB962C8B-B14F-4D97-AF65-F5344CB8AC3E}">
        <p14:creationId xmlns:p14="http://schemas.microsoft.com/office/powerpoint/2010/main" val="28468634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131</a:t>
            </a:fld>
            <a:endParaRPr lang="zh-TW" altLang="en-US"/>
          </a:p>
        </p:txBody>
      </p:sp>
    </p:spTree>
    <p:extLst>
      <p:ext uri="{BB962C8B-B14F-4D97-AF65-F5344CB8AC3E}">
        <p14:creationId xmlns:p14="http://schemas.microsoft.com/office/powerpoint/2010/main" val="40773109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b="1"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132</a:t>
            </a:fld>
            <a:endParaRPr lang="zh-TW" altLang="en-US"/>
          </a:p>
        </p:txBody>
      </p:sp>
    </p:spTree>
    <p:extLst>
      <p:ext uri="{BB962C8B-B14F-4D97-AF65-F5344CB8AC3E}">
        <p14:creationId xmlns:p14="http://schemas.microsoft.com/office/powerpoint/2010/main" val="1370983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13</a:t>
            </a:fld>
            <a:endParaRPr lang="zh-TW" altLang="en-US"/>
          </a:p>
        </p:txBody>
      </p:sp>
    </p:spTree>
    <p:extLst>
      <p:ext uri="{BB962C8B-B14F-4D97-AF65-F5344CB8AC3E}">
        <p14:creationId xmlns:p14="http://schemas.microsoft.com/office/powerpoint/2010/main" val="23128809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33BF680-F747-4FDA-835F-F66B79D72BD3}" type="slidenum">
              <a:rPr lang="zh-TW" altLang="en-US" smtClean="0"/>
              <a:t>133</a:t>
            </a:fld>
            <a:endParaRPr lang="zh-TW" altLang="en-US"/>
          </a:p>
        </p:txBody>
      </p:sp>
    </p:spTree>
    <p:extLst>
      <p:ext uri="{BB962C8B-B14F-4D97-AF65-F5344CB8AC3E}">
        <p14:creationId xmlns:p14="http://schemas.microsoft.com/office/powerpoint/2010/main" val="861920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14</a:t>
            </a:fld>
            <a:endParaRPr lang="zh-TW" altLang="en-US"/>
          </a:p>
        </p:txBody>
      </p:sp>
    </p:spTree>
    <p:extLst>
      <p:ext uri="{BB962C8B-B14F-4D97-AF65-F5344CB8AC3E}">
        <p14:creationId xmlns:p14="http://schemas.microsoft.com/office/powerpoint/2010/main" val="214362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15</a:t>
            </a:fld>
            <a:endParaRPr lang="zh-TW" altLang="en-US"/>
          </a:p>
        </p:txBody>
      </p:sp>
    </p:spTree>
    <p:extLst>
      <p:ext uri="{BB962C8B-B14F-4D97-AF65-F5344CB8AC3E}">
        <p14:creationId xmlns:p14="http://schemas.microsoft.com/office/powerpoint/2010/main" val="1689367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16</a:t>
            </a:fld>
            <a:endParaRPr lang="zh-TW" altLang="en-US"/>
          </a:p>
        </p:txBody>
      </p:sp>
    </p:spTree>
    <p:extLst>
      <p:ext uri="{BB962C8B-B14F-4D97-AF65-F5344CB8AC3E}">
        <p14:creationId xmlns:p14="http://schemas.microsoft.com/office/powerpoint/2010/main" val="1657834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17</a:t>
            </a:fld>
            <a:endParaRPr lang="zh-TW" altLang="en-US"/>
          </a:p>
        </p:txBody>
      </p:sp>
    </p:spTree>
    <p:extLst>
      <p:ext uri="{BB962C8B-B14F-4D97-AF65-F5344CB8AC3E}">
        <p14:creationId xmlns:p14="http://schemas.microsoft.com/office/powerpoint/2010/main" val="595612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18</a:t>
            </a:fld>
            <a:endParaRPr lang="zh-TW" altLang="en-US"/>
          </a:p>
        </p:txBody>
      </p:sp>
    </p:spTree>
    <p:extLst>
      <p:ext uri="{BB962C8B-B14F-4D97-AF65-F5344CB8AC3E}">
        <p14:creationId xmlns:p14="http://schemas.microsoft.com/office/powerpoint/2010/main" val="183860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19</a:t>
            </a:fld>
            <a:endParaRPr lang="zh-TW" altLang="en-US"/>
          </a:p>
        </p:txBody>
      </p:sp>
    </p:spTree>
    <p:extLst>
      <p:ext uri="{BB962C8B-B14F-4D97-AF65-F5344CB8AC3E}">
        <p14:creationId xmlns:p14="http://schemas.microsoft.com/office/powerpoint/2010/main" val="314682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a:t>
            </a:fld>
            <a:endParaRPr lang="zh-TW" altLang="en-US"/>
          </a:p>
        </p:txBody>
      </p:sp>
    </p:spTree>
    <p:extLst>
      <p:ext uri="{BB962C8B-B14F-4D97-AF65-F5344CB8AC3E}">
        <p14:creationId xmlns:p14="http://schemas.microsoft.com/office/powerpoint/2010/main" val="1067644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20</a:t>
            </a:fld>
            <a:endParaRPr lang="zh-TW" altLang="en-US"/>
          </a:p>
        </p:txBody>
      </p:sp>
    </p:spTree>
    <p:extLst>
      <p:ext uri="{BB962C8B-B14F-4D97-AF65-F5344CB8AC3E}">
        <p14:creationId xmlns:p14="http://schemas.microsoft.com/office/powerpoint/2010/main" val="3077649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21</a:t>
            </a:fld>
            <a:endParaRPr lang="zh-TW" altLang="en-US"/>
          </a:p>
        </p:txBody>
      </p:sp>
    </p:spTree>
    <p:extLst>
      <p:ext uri="{BB962C8B-B14F-4D97-AF65-F5344CB8AC3E}">
        <p14:creationId xmlns:p14="http://schemas.microsoft.com/office/powerpoint/2010/main" val="17598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22</a:t>
            </a:fld>
            <a:endParaRPr lang="zh-TW" altLang="en-US"/>
          </a:p>
        </p:txBody>
      </p:sp>
    </p:spTree>
    <p:extLst>
      <p:ext uri="{BB962C8B-B14F-4D97-AF65-F5344CB8AC3E}">
        <p14:creationId xmlns:p14="http://schemas.microsoft.com/office/powerpoint/2010/main" val="1669107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23</a:t>
            </a:fld>
            <a:endParaRPr lang="zh-TW" altLang="en-US"/>
          </a:p>
        </p:txBody>
      </p:sp>
    </p:spTree>
    <p:extLst>
      <p:ext uri="{BB962C8B-B14F-4D97-AF65-F5344CB8AC3E}">
        <p14:creationId xmlns:p14="http://schemas.microsoft.com/office/powerpoint/2010/main" val="3052252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24</a:t>
            </a:fld>
            <a:endParaRPr lang="zh-TW" altLang="en-US"/>
          </a:p>
        </p:txBody>
      </p:sp>
    </p:spTree>
    <p:extLst>
      <p:ext uri="{BB962C8B-B14F-4D97-AF65-F5344CB8AC3E}">
        <p14:creationId xmlns:p14="http://schemas.microsoft.com/office/powerpoint/2010/main" val="3262752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25</a:t>
            </a:fld>
            <a:endParaRPr lang="zh-TW" altLang="en-US"/>
          </a:p>
        </p:txBody>
      </p:sp>
    </p:spTree>
    <p:extLst>
      <p:ext uri="{BB962C8B-B14F-4D97-AF65-F5344CB8AC3E}">
        <p14:creationId xmlns:p14="http://schemas.microsoft.com/office/powerpoint/2010/main" val="2907200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26</a:t>
            </a:fld>
            <a:endParaRPr lang="zh-TW" altLang="en-US"/>
          </a:p>
        </p:txBody>
      </p:sp>
    </p:spTree>
    <p:extLst>
      <p:ext uri="{BB962C8B-B14F-4D97-AF65-F5344CB8AC3E}">
        <p14:creationId xmlns:p14="http://schemas.microsoft.com/office/powerpoint/2010/main" val="2949806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27</a:t>
            </a:fld>
            <a:endParaRPr lang="zh-TW" altLang="en-US"/>
          </a:p>
        </p:txBody>
      </p:sp>
    </p:spTree>
    <p:extLst>
      <p:ext uri="{BB962C8B-B14F-4D97-AF65-F5344CB8AC3E}">
        <p14:creationId xmlns:p14="http://schemas.microsoft.com/office/powerpoint/2010/main" val="149805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28</a:t>
            </a:fld>
            <a:endParaRPr lang="zh-TW" altLang="en-US"/>
          </a:p>
        </p:txBody>
      </p:sp>
    </p:spTree>
    <p:extLst>
      <p:ext uri="{BB962C8B-B14F-4D97-AF65-F5344CB8AC3E}">
        <p14:creationId xmlns:p14="http://schemas.microsoft.com/office/powerpoint/2010/main" val="904339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29</a:t>
            </a:fld>
            <a:endParaRPr lang="zh-TW" altLang="en-US"/>
          </a:p>
        </p:txBody>
      </p:sp>
    </p:spTree>
    <p:extLst>
      <p:ext uri="{BB962C8B-B14F-4D97-AF65-F5344CB8AC3E}">
        <p14:creationId xmlns:p14="http://schemas.microsoft.com/office/powerpoint/2010/main" val="831518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a:t>
            </a:fld>
            <a:endParaRPr lang="zh-TW" altLang="en-US"/>
          </a:p>
        </p:txBody>
      </p:sp>
    </p:spTree>
    <p:extLst>
      <p:ext uri="{BB962C8B-B14F-4D97-AF65-F5344CB8AC3E}">
        <p14:creationId xmlns:p14="http://schemas.microsoft.com/office/powerpoint/2010/main" val="2404683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30</a:t>
            </a:fld>
            <a:endParaRPr lang="zh-TW" altLang="en-US"/>
          </a:p>
        </p:txBody>
      </p:sp>
    </p:spTree>
    <p:extLst>
      <p:ext uri="{BB962C8B-B14F-4D97-AF65-F5344CB8AC3E}">
        <p14:creationId xmlns:p14="http://schemas.microsoft.com/office/powerpoint/2010/main" val="721925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31</a:t>
            </a:fld>
            <a:endParaRPr lang="zh-TW" altLang="en-US"/>
          </a:p>
        </p:txBody>
      </p:sp>
    </p:spTree>
    <p:extLst>
      <p:ext uri="{BB962C8B-B14F-4D97-AF65-F5344CB8AC3E}">
        <p14:creationId xmlns:p14="http://schemas.microsoft.com/office/powerpoint/2010/main" val="3255330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33</a:t>
            </a:fld>
            <a:endParaRPr lang="zh-TW" altLang="en-US"/>
          </a:p>
        </p:txBody>
      </p:sp>
    </p:spTree>
    <p:extLst>
      <p:ext uri="{BB962C8B-B14F-4D97-AF65-F5344CB8AC3E}">
        <p14:creationId xmlns:p14="http://schemas.microsoft.com/office/powerpoint/2010/main" val="1654914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34</a:t>
            </a:fld>
            <a:endParaRPr lang="zh-TW" altLang="en-US"/>
          </a:p>
        </p:txBody>
      </p:sp>
    </p:spTree>
    <p:extLst>
      <p:ext uri="{BB962C8B-B14F-4D97-AF65-F5344CB8AC3E}">
        <p14:creationId xmlns:p14="http://schemas.microsoft.com/office/powerpoint/2010/main" val="1161879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35</a:t>
            </a:fld>
            <a:endParaRPr lang="zh-TW" altLang="en-US"/>
          </a:p>
        </p:txBody>
      </p:sp>
    </p:spTree>
    <p:extLst>
      <p:ext uri="{BB962C8B-B14F-4D97-AF65-F5344CB8AC3E}">
        <p14:creationId xmlns:p14="http://schemas.microsoft.com/office/powerpoint/2010/main" val="1320702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36</a:t>
            </a:fld>
            <a:endParaRPr lang="zh-TW" altLang="en-US"/>
          </a:p>
        </p:txBody>
      </p:sp>
    </p:spTree>
    <p:extLst>
      <p:ext uri="{BB962C8B-B14F-4D97-AF65-F5344CB8AC3E}">
        <p14:creationId xmlns:p14="http://schemas.microsoft.com/office/powerpoint/2010/main" val="1236968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37</a:t>
            </a:fld>
            <a:endParaRPr lang="zh-TW" altLang="en-US"/>
          </a:p>
        </p:txBody>
      </p:sp>
    </p:spTree>
    <p:extLst>
      <p:ext uri="{BB962C8B-B14F-4D97-AF65-F5344CB8AC3E}">
        <p14:creationId xmlns:p14="http://schemas.microsoft.com/office/powerpoint/2010/main" val="2744926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38</a:t>
            </a:fld>
            <a:endParaRPr lang="zh-TW" altLang="en-US"/>
          </a:p>
        </p:txBody>
      </p:sp>
    </p:spTree>
    <p:extLst>
      <p:ext uri="{BB962C8B-B14F-4D97-AF65-F5344CB8AC3E}">
        <p14:creationId xmlns:p14="http://schemas.microsoft.com/office/powerpoint/2010/main" val="821076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39</a:t>
            </a:fld>
            <a:endParaRPr lang="zh-TW" altLang="en-US"/>
          </a:p>
        </p:txBody>
      </p:sp>
    </p:spTree>
    <p:extLst>
      <p:ext uri="{BB962C8B-B14F-4D97-AF65-F5344CB8AC3E}">
        <p14:creationId xmlns:p14="http://schemas.microsoft.com/office/powerpoint/2010/main" val="2140459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40</a:t>
            </a:fld>
            <a:endParaRPr lang="zh-TW" altLang="en-US"/>
          </a:p>
        </p:txBody>
      </p:sp>
    </p:spTree>
    <p:extLst>
      <p:ext uri="{BB962C8B-B14F-4D97-AF65-F5344CB8AC3E}">
        <p14:creationId xmlns:p14="http://schemas.microsoft.com/office/powerpoint/2010/main" val="331424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4</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9347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41</a:t>
            </a:fld>
            <a:endParaRPr lang="zh-TW" altLang="en-US"/>
          </a:p>
        </p:txBody>
      </p:sp>
    </p:spTree>
    <p:extLst>
      <p:ext uri="{BB962C8B-B14F-4D97-AF65-F5344CB8AC3E}">
        <p14:creationId xmlns:p14="http://schemas.microsoft.com/office/powerpoint/2010/main" val="477954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42</a:t>
            </a:fld>
            <a:endParaRPr lang="zh-TW" altLang="en-US"/>
          </a:p>
        </p:txBody>
      </p:sp>
    </p:spTree>
    <p:extLst>
      <p:ext uri="{BB962C8B-B14F-4D97-AF65-F5344CB8AC3E}">
        <p14:creationId xmlns:p14="http://schemas.microsoft.com/office/powerpoint/2010/main" val="1418547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43</a:t>
            </a:fld>
            <a:endParaRPr lang="zh-TW" altLang="en-US"/>
          </a:p>
        </p:txBody>
      </p:sp>
    </p:spTree>
    <p:extLst>
      <p:ext uri="{BB962C8B-B14F-4D97-AF65-F5344CB8AC3E}">
        <p14:creationId xmlns:p14="http://schemas.microsoft.com/office/powerpoint/2010/main" val="19001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44</a:t>
            </a:fld>
            <a:endParaRPr lang="zh-TW" altLang="en-US"/>
          </a:p>
        </p:txBody>
      </p:sp>
    </p:spTree>
    <p:extLst>
      <p:ext uri="{BB962C8B-B14F-4D97-AF65-F5344CB8AC3E}">
        <p14:creationId xmlns:p14="http://schemas.microsoft.com/office/powerpoint/2010/main" val="2079223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45</a:t>
            </a:fld>
            <a:endParaRPr lang="zh-TW" altLang="en-US"/>
          </a:p>
        </p:txBody>
      </p:sp>
    </p:spTree>
    <p:extLst>
      <p:ext uri="{BB962C8B-B14F-4D97-AF65-F5344CB8AC3E}">
        <p14:creationId xmlns:p14="http://schemas.microsoft.com/office/powerpoint/2010/main" val="3504645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46</a:t>
            </a:fld>
            <a:endParaRPr lang="zh-TW" altLang="en-US"/>
          </a:p>
        </p:txBody>
      </p:sp>
    </p:spTree>
    <p:extLst>
      <p:ext uri="{BB962C8B-B14F-4D97-AF65-F5344CB8AC3E}">
        <p14:creationId xmlns:p14="http://schemas.microsoft.com/office/powerpoint/2010/main" val="150693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47</a:t>
            </a:fld>
            <a:endParaRPr lang="zh-TW" altLang="en-US"/>
          </a:p>
        </p:txBody>
      </p:sp>
    </p:spTree>
    <p:extLst>
      <p:ext uri="{BB962C8B-B14F-4D97-AF65-F5344CB8AC3E}">
        <p14:creationId xmlns:p14="http://schemas.microsoft.com/office/powerpoint/2010/main" val="3474619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48</a:t>
            </a:fld>
            <a:endParaRPr lang="zh-TW" altLang="en-US"/>
          </a:p>
        </p:txBody>
      </p:sp>
    </p:spTree>
    <p:extLst>
      <p:ext uri="{BB962C8B-B14F-4D97-AF65-F5344CB8AC3E}">
        <p14:creationId xmlns:p14="http://schemas.microsoft.com/office/powerpoint/2010/main" val="2190619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49</a:t>
            </a:fld>
            <a:endParaRPr lang="zh-TW" altLang="en-US"/>
          </a:p>
        </p:txBody>
      </p:sp>
    </p:spTree>
    <p:extLst>
      <p:ext uri="{BB962C8B-B14F-4D97-AF65-F5344CB8AC3E}">
        <p14:creationId xmlns:p14="http://schemas.microsoft.com/office/powerpoint/2010/main" val="4112760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50</a:t>
            </a:fld>
            <a:endParaRPr lang="zh-TW" altLang="en-US"/>
          </a:p>
        </p:txBody>
      </p:sp>
    </p:spTree>
    <p:extLst>
      <p:ext uri="{BB962C8B-B14F-4D97-AF65-F5344CB8AC3E}">
        <p14:creationId xmlns:p14="http://schemas.microsoft.com/office/powerpoint/2010/main" val="2436333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5</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385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51</a:t>
            </a:fld>
            <a:endParaRPr lang="zh-TW" altLang="en-US"/>
          </a:p>
        </p:txBody>
      </p:sp>
    </p:spTree>
    <p:extLst>
      <p:ext uri="{BB962C8B-B14F-4D97-AF65-F5344CB8AC3E}">
        <p14:creationId xmlns:p14="http://schemas.microsoft.com/office/powerpoint/2010/main" val="2231304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52</a:t>
            </a:fld>
            <a:endParaRPr lang="zh-TW" altLang="en-US"/>
          </a:p>
        </p:txBody>
      </p:sp>
    </p:spTree>
    <p:extLst>
      <p:ext uri="{BB962C8B-B14F-4D97-AF65-F5344CB8AC3E}">
        <p14:creationId xmlns:p14="http://schemas.microsoft.com/office/powerpoint/2010/main" val="3279258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53</a:t>
            </a:fld>
            <a:endParaRPr lang="zh-TW" altLang="en-US"/>
          </a:p>
        </p:txBody>
      </p:sp>
    </p:spTree>
    <p:extLst>
      <p:ext uri="{BB962C8B-B14F-4D97-AF65-F5344CB8AC3E}">
        <p14:creationId xmlns:p14="http://schemas.microsoft.com/office/powerpoint/2010/main" val="4247887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54</a:t>
            </a:fld>
            <a:endParaRPr lang="zh-TW" altLang="en-US"/>
          </a:p>
        </p:txBody>
      </p:sp>
    </p:spTree>
    <p:extLst>
      <p:ext uri="{BB962C8B-B14F-4D97-AF65-F5344CB8AC3E}">
        <p14:creationId xmlns:p14="http://schemas.microsoft.com/office/powerpoint/2010/main" val="33430314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55</a:t>
            </a:fld>
            <a:endParaRPr lang="zh-TW" altLang="en-US"/>
          </a:p>
        </p:txBody>
      </p:sp>
    </p:spTree>
    <p:extLst>
      <p:ext uri="{BB962C8B-B14F-4D97-AF65-F5344CB8AC3E}">
        <p14:creationId xmlns:p14="http://schemas.microsoft.com/office/powerpoint/2010/main" val="24837194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56</a:t>
            </a:fld>
            <a:endParaRPr lang="zh-TW" altLang="en-US"/>
          </a:p>
        </p:txBody>
      </p:sp>
    </p:spTree>
    <p:extLst>
      <p:ext uri="{BB962C8B-B14F-4D97-AF65-F5344CB8AC3E}">
        <p14:creationId xmlns:p14="http://schemas.microsoft.com/office/powerpoint/2010/main" val="6811203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57</a:t>
            </a:fld>
            <a:endParaRPr lang="zh-TW" altLang="en-US"/>
          </a:p>
        </p:txBody>
      </p:sp>
    </p:spTree>
    <p:extLst>
      <p:ext uri="{BB962C8B-B14F-4D97-AF65-F5344CB8AC3E}">
        <p14:creationId xmlns:p14="http://schemas.microsoft.com/office/powerpoint/2010/main" val="524352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59</a:t>
            </a:fld>
            <a:endParaRPr lang="zh-TW" altLang="en-US"/>
          </a:p>
        </p:txBody>
      </p:sp>
    </p:spTree>
    <p:extLst>
      <p:ext uri="{BB962C8B-B14F-4D97-AF65-F5344CB8AC3E}">
        <p14:creationId xmlns:p14="http://schemas.microsoft.com/office/powerpoint/2010/main" val="33182980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60</a:t>
            </a:fld>
            <a:endParaRPr lang="zh-TW" altLang="en-US"/>
          </a:p>
        </p:txBody>
      </p:sp>
    </p:spTree>
    <p:extLst>
      <p:ext uri="{BB962C8B-B14F-4D97-AF65-F5344CB8AC3E}">
        <p14:creationId xmlns:p14="http://schemas.microsoft.com/office/powerpoint/2010/main" val="2356107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61</a:t>
            </a:fld>
            <a:endParaRPr lang="zh-TW" altLang="en-US"/>
          </a:p>
        </p:txBody>
      </p:sp>
    </p:spTree>
    <p:extLst>
      <p:ext uri="{BB962C8B-B14F-4D97-AF65-F5344CB8AC3E}">
        <p14:creationId xmlns:p14="http://schemas.microsoft.com/office/powerpoint/2010/main" val="1465615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6</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8207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62</a:t>
            </a:fld>
            <a:endParaRPr lang="zh-TW" altLang="en-US"/>
          </a:p>
        </p:txBody>
      </p:sp>
    </p:spTree>
    <p:extLst>
      <p:ext uri="{BB962C8B-B14F-4D97-AF65-F5344CB8AC3E}">
        <p14:creationId xmlns:p14="http://schemas.microsoft.com/office/powerpoint/2010/main" val="38562572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63</a:t>
            </a:fld>
            <a:endParaRPr lang="zh-TW" altLang="en-US"/>
          </a:p>
        </p:txBody>
      </p:sp>
    </p:spTree>
    <p:extLst>
      <p:ext uri="{BB962C8B-B14F-4D97-AF65-F5344CB8AC3E}">
        <p14:creationId xmlns:p14="http://schemas.microsoft.com/office/powerpoint/2010/main" val="4011649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64</a:t>
            </a:fld>
            <a:endParaRPr lang="zh-TW" altLang="en-US"/>
          </a:p>
        </p:txBody>
      </p:sp>
    </p:spTree>
    <p:extLst>
      <p:ext uri="{BB962C8B-B14F-4D97-AF65-F5344CB8AC3E}">
        <p14:creationId xmlns:p14="http://schemas.microsoft.com/office/powerpoint/2010/main" val="1277221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66</a:t>
            </a:fld>
            <a:endParaRPr lang="zh-TW" altLang="en-US"/>
          </a:p>
        </p:txBody>
      </p:sp>
    </p:spTree>
    <p:extLst>
      <p:ext uri="{BB962C8B-B14F-4D97-AF65-F5344CB8AC3E}">
        <p14:creationId xmlns:p14="http://schemas.microsoft.com/office/powerpoint/2010/main" val="3348647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67</a:t>
            </a:fld>
            <a:endParaRPr lang="zh-TW" altLang="en-US"/>
          </a:p>
        </p:txBody>
      </p:sp>
    </p:spTree>
    <p:extLst>
      <p:ext uri="{BB962C8B-B14F-4D97-AF65-F5344CB8AC3E}">
        <p14:creationId xmlns:p14="http://schemas.microsoft.com/office/powerpoint/2010/main" val="31824854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68</a:t>
            </a:fld>
            <a:endParaRPr lang="zh-TW" altLang="en-US"/>
          </a:p>
        </p:txBody>
      </p:sp>
    </p:spTree>
    <p:extLst>
      <p:ext uri="{BB962C8B-B14F-4D97-AF65-F5344CB8AC3E}">
        <p14:creationId xmlns:p14="http://schemas.microsoft.com/office/powerpoint/2010/main" val="24959310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69</a:t>
            </a:fld>
            <a:endParaRPr lang="zh-TW" altLang="en-US"/>
          </a:p>
        </p:txBody>
      </p:sp>
    </p:spTree>
    <p:extLst>
      <p:ext uri="{BB962C8B-B14F-4D97-AF65-F5344CB8AC3E}">
        <p14:creationId xmlns:p14="http://schemas.microsoft.com/office/powerpoint/2010/main" val="341392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70</a:t>
            </a:fld>
            <a:endParaRPr lang="zh-TW" altLang="en-US"/>
          </a:p>
        </p:txBody>
      </p:sp>
    </p:spTree>
    <p:extLst>
      <p:ext uri="{BB962C8B-B14F-4D97-AF65-F5344CB8AC3E}">
        <p14:creationId xmlns:p14="http://schemas.microsoft.com/office/powerpoint/2010/main" val="369707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71</a:t>
            </a:fld>
            <a:endParaRPr lang="zh-TW" altLang="en-US"/>
          </a:p>
        </p:txBody>
      </p:sp>
    </p:spTree>
    <p:extLst>
      <p:ext uri="{BB962C8B-B14F-4D97-AF65-F5344CB8AC3E}">
        <p14:creationId xmlns:p14="http://schemas.microsoft.com/office/powerpoint/2010/main" val="21540265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72</a:t>
            </a:fld>
            <a:endParaRPr lang="zh-TW" altLang="en-US"/>
          </a:p>
        </p:txBody>
      </p:sp>
    </p:spTree>
    <p:extLst>
      <p:ext uri="{BB962C8B-B14F-4D97-AF65-F5344CB8AC3E}">
        <p14:creationId xmlns:p14="http://schemas.microsoft.com/office/powerpoint/2010/main" val="197195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7</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5891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73</a:t>
            </a:fld>
            <a:endParaRPr lang="zh-TW" altLang="en-US"/>
          </a:p>
        </p:txBody>
      </p:sp>
    </p:spTree>
    <p:extLst>
      <p:ext uri="{BB962C8B-B14F-4D97-AF65-F5344CB8AC3E}">
        <p14:creationId xmlns:p14="http://schemas.microsoft.com/office/powerpoint/2010/main" val="36922657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Still, In order to scale the arrays between 0 and 1, we import </a:t>
                </a:r>
                <a:r>
                  <a:rPr lang="en-US" altLang="zh-TW" dirty="0" err="1"/>
                  <a:t>MinMaxScaler</a:t>
                </a:r>
                <a:r>
                  <a:rPr lang="en-US" altLang="zh-TW" dirty="0"/>
                  <a:t> from </a:t>
                </a:r>
                <a:r>
                  <a:rPr lang="en-US" altLang="zh-TW" dirty="0" err="1"/>
                  <a:t>sklearn</a:t>
                </a:r>
                <a:r>
                  <a:rPr lang="en-US" altLang="zh-TW" dirty="0"/>
                  <a:t> and create a function which call  </a:t>
                </a:r>
                <a:r>
                  <a:rPr lang="en-US" altLang="zh-TW" dirty="0" err="1"/>
                  <a:t>MinMaxScale</a:t>
                </a:r>
                <a:r>
                  <a:rPr lang="en-US" altLang="zh-TW" dirty="0"/>
                  <a:t>, by using the following script:</a:t>
                </a:r>
              </a:p>
              <a:p>
                <a:r>
                  <a:rPr lang="en-US" altLang="zh-TW" dirty="0"/>
                  <a:t>Scale array values to a range between 0 and 1 which involves using the following formula: </a:t>
                </a:r>
              </a:p>
              <a:p>
                <a:pPr lvl="1"/>
                <a:r>
                  <a:rPr lang="en-US" altLang="zh-TW" sz="2600" dirty="0"/>
                  <a:t>scaled array value = </a:t>
                </a:r>
                <a:r>
                  <a:rPr lang="en-US" altLang="zh-TW" sz="2600" i="0" dirty="0">
                    <a:latin typeface="Cambria Math" panose="02040503050406030204" pitchFamily="18" charset="0"/>
                  </a:rPr>
                  <a:t>(𝑎𝑟𝑟𝑎𝑦 𝑣𝑎𝑙𝑢𝑒 − min⁡𝑎𝑟𝑟𝑎𝑦 𝑣𝑎𝑙𝑢𝑒) / (max⁡𝑎𝑟𝑟𝑎𝑦 𝑣𝑎𝑙𝑢𝑒 − min⁡𝑎𝑟𝑟𝑎𝑦 𝑣𝑎𝑙𝑢𝑒)</a:t>
                </a:r>
                <a:r>
                  <a:rPr lang="en-US" altLang="zh-TW" sz="2800" dirty="0"/>
                  <a:t>.</a:t>
                </a:r>
              </a:p>
              <a:p>
                <a:r>
                  <a:rPr lang="en-US" altLang="zh-TW" dirty="0"/>
                  <a:t>We can use the </a:t>
                </a:r>
                <a:r>
                  <a:rPr lang="en-US" altLang="zh-TW" dirty="0" err="1">
                    <a:solidFill>
                      <a:srgbClr val="0000FF"/>
                    </a:solidFill>
                  </a:rPr>
                  <a:t>MinMaxScaler</a:t>
                </a:r>
                <a:r>
                  <a:rPr lang="en-US" altLang="zh-TW" dirty="0">
                    <a:solidFill>
                      <a:srgbClr val="0000FF"/>
                    </a:solidFill>
                  </a:rPr>
                  <a:t>() </a:t>
                </a:r>
                <a:r>
                  <a:rPr lang="en-US" altLang="zh-TW" dirty="0"/>
                  <a:t>from </a:t>
                </a:r>
                <a:r>
                  <a:rPr lang="en-US" altLang="zh-TW" dirty="0" err="1"/>
                  <a:t>sklearn</a:t>
                </a:r>
                <a:r>
                  <a:rPr lang="en-US" altLang="zh-TW" dirty="0"/>
                  <a:t> library to scale both array values in simple.</a:t>
                </a:r>
              </a:p>
              <a:p>
                <a:endParaRPr lang="en-US" altLang="zh-TW" dirty="0"/>
              </a:p>
              <a:p>
                <a:r>
                  <a:rPr lang="zh-TW" altLang="en-US" dirty="0"/>
                  <a:t>為此，為了在 </a:t>
                </a:r>
                <a:r>
                  <a:rPr lang="en-US" altLang="zh-TW" dirty="0"/>
                  <a:t>0 </a:t>
                </a:r>
                <a:r>
                  <a:rPr lang="zh-TW" altLang="en-US" dirty="0"/>
                  <a:t>和 </a:t>
                </a:r>
                <a:r>
                  <a:rPr lang="en-US" altLang="zh-TW" dirty="0"/>
                  <a:t>1 </a:t>
                </a:r>
                <a:r>
                  <a:rPr lang="zh-TW" altLang="en-US" dirty="0"/>
                  <a:t>之間縮放數組，我們從 </a:t>
                </a:r>
                <a:r>
                  <a:rPr lang="en-US" altLang="zh-TW" dirty="0" err="1"/>
                  <a:t>sklearn</a:t>
                </a:r>
                <a:r>
                  <a:rPr lang="en-US" altLang="zh-TW" dirty="0"/>
                  <a:t> </a:t>
                </a:r>
                <a:r>
                  <a:rPr lang="zh-TW" altLang="en-US" dirty="0"/>
                  <a:t>導入 </a:t>
                </a:r>
                <a:r>
                  <a:rPr lang="en-US" altLang="zh-TW" dirty="0" err="1"/>
                  <a:t>MinMaxScaler</a:t>
                </a:r>
                <a:r>
                  <a:rPr lang="en-US" altLang="zh-TW" dirty="0"/>
                  <a:t> </a:t>
                </a:r>
                <a:r>
                  <a:rPr lang="zh-TW" altLang="en-US" dirty="0"/>
                  <a:t>並使用以下腳本創建一個調用 </a:t>
                </a:r>
                <a:r>
                  <a:rPr lang="en-US" altLang="zh-TW" dirty="0" err="1"/>
                  <a:t>MinMaxScale</a:t>
                </a:r>
                <a:r>
                  <a:rPr lang="en-US" altLang="zh-TW" dirty="0"/>
                  <a:t> </a:t>
                </a:r>
                <a:r>
                  <a:rPr lang="zh-TW" altLang="en-US" dirty="0"/>
                  <a:t>的函數：</a:t>
                </a:r>
              </a:p>
              <a:p>
                <a:r>
                  <a:rPr lang="zh-TW" altLang="en-US" dirty="0"/>
                  <a:t>將數組值縮放到 </a:t>
                </a:r>
                <a:r>
                  <a:rPr lang="en-US" altLang="zh-TW" dirty="0"/>
                  <a:t>0 </a:t>
                </a:r>
                <a:r>
                  <a:rPr lang="zh-TW" altLang="en-US" dirty="0"/>
                  <a:t>到 </a:t>
                </a:r>
                <a:r>
                  <a:rPr lang="en-US" altLang="zh-TW" dirty="0"/>
                  <a:t>1 </a:t>
                </a:r>
                <a:r>
                  <a:rPr lang="zh-TW" altLang="en-US" dirty="0"/>
                  <a:t>之間的範圍，這涉及使用以下公式：</a:t>
                </a:r>
              </a:p>
              <a:p>
                <a:r>
                  <a:rPr lang="zh-TW" altLang="en-US" dirty="0"/>
                  <a:t>我們可以使用 </a:t>
                </a:r>
                <a:r>
                  <a:rPr lang="en-US" altLang="zh-TW" dirty="0" err="1"/>
                  <a:t>sklearn</a:t>
                </a:r>
                <a:r>
                  <a:rPr lang="en-US" altLang="zh-TW" dirty="0"/>
                  <a:t> </a:t>
                </a:r>
                <a:r>
                  <a:rPr lang="zh-TW" altLang="en-US" dirty="0"/>
                  <a:t>庫中的 </a:t>
                </a:r>
                <a:r>
                  <a:rPr lang="en-US" altLang="zh-TW" dirty="0" err="1"/>
                  <a:t>MinMaxScaler</a:t>
                </a:r>
                <a:r>
                  <a:rPr lang="en-US" altLang="zh-TW" dirty="0"/>
                  <a:t>() </a:t>
                </a:r>
                <a:r>
                  <a:rPr lang="zh-TW" altLang="en-US" dirty="0"/>
                  <a:t>來代替複雜的方程式，來簡單地縮放兩個數組值。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ECD03FB4-CF07-4A94-8C38-D9EDC7486DDE}" type="slidenum">
              <a:rPr lang="zh-TW" altLang="en-US" smtClean="0"/>
              <a:t>74</a:t>
            </a:fld>
            <a:endParaRPr lang="zh-TW" altLang="en-US"/>
          </a:p>
        </p:txBody>
      </p:sp>
    </p:spTree>
    <p:extLst>
      <p:ext uri="{BB962C8B-B14F-4D97-AF65-F5344CB8AC3E}">
        <p14:creationId xmlns:p14="http://schemas.microsoft.com/office/powerpoint/2010/main" val="34658631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75</a:t>
            </a:fld>
            <a:endParaRPr lang="zh-TW" altLang="en-US"/>
          </a:p>
        </p:txBody>
      </p:sp>
    </p:spTree>
    <p:extLst>
      <p:ext uri="{BB962C8B-B14F-4D97-AF65-F5344CB8AC3E}">
        <p14:creationId xmlns:p14="http://schemas.microsoft.com/office/powerpoint/2010/main" val="702259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76</a:t>
            </a:fld>
            <a:endParaRPr lang="zh-TW" altLang="en-US"/>
          </a:p>
        </p:txBody>
      </p:sp>
    </p:spTree>
    <p:extLst>
      <p:ext uri="{BB962C8B-B14F-4D97-AF65-F5344CB8AC3E}">
        <p14:creationId xmlns:p14="http://schemas.microsoft.com/office/powerpoint/2010/main" val="20263921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77</a:t>
            </a:fld>
            <a:endParaRPr lang="zh-TW" altLang="en-US"/>
          </a:p>
        </p:txBody>
      </p:sp>
    </p:spTree>
    <p:extLst>
      <p:ext uri="{BB962C8B-B14F-4D97-AF65-F5344CB8AC3E}">
        <p14:creationId xmlns:p14="http://schemas.microsoft.com/office/powerpoint/2010/main" val="30917464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30000"/>
              </a:lnSpc>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78</a:t>
            </a:fld>
            <a:endParaRPr lang="zh-TW" altLang="en-US"/>
          </a:p>
        </p:txBody>
      </p:sp>
    </p:spTree>
    <p:extLst>
      <p:ext uri="{BB962C8B-B14F-4D97-AF65-F5344CB8AC3E}">
        <p14:creationId xmlns:p14="http://schemas.microsoft.com/office/powerpoint/2010/main" val="41576173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79</a:t>
            </a:fld>
            <a:endParaRPr lang="zh-TW" altLang="en-US"/>
          </a:p>
        </p:txBody>
      </p:sp>
    </p:spTree>
    <p:extLst>
      <p:ext uri="{BB962C8B-B14F-4D97-AF65-F5344CB8AC3E}">
        <p14:creationId xmlns:p14="http://schemas.microsoft.com/office/powerpoint/2010/main" val="17316855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80</a:t>
            </a:fld>
            <a:endParaRPr lang="zh-TW" altLang="en-US"/>
          </a:p>
        </p:txBody>
      </p:sp>
    </p:spTree>
    <p:extLst>
      <p:ext uri="{BB962C8B-B14F-4D97-AF65-F5344CB8AC3E}">
        <p14:creationId xmlns:p14="http://schemas.microsoft.com/office/powerpoint/2010/main" val="21347281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81</a:t>
            </a:fld>
            <a:endParaRPr lang="zh-TW" altLang="en-US"/>
          </a:p>
        </p:txBody>
      </p:sp>
    </p:spTree>
    <p:extLst>
      <p:ext uri="{BB962C8B-B14F-4D97-AF65-F5344CB8AC3E}">
        <p14:creationId xmlns:p14="http://schemas.microsoft.com/office/powerpoint/2010/main" val="27863404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82</a:t>
            </a:fld>
            <a:endParaRPr lang="zh-TW" altLang="en-US"/>
          </a:p>
        </p:txBody>
      </p:sp>
    </p:spTree>
    <p:extLst>
      <p:ext uri="{BB962C8B-B14F-4D97-AF65-F5344CB8AC3E}">
        <p14:creationId xmlns:p14="http://schemas.microsoft.com/office/powerpoint/2010/main" val="203471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8</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21135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83</a:t>
            </a:fld>
            <a:endParaRPr lang="zh-TW" altLang="en-US"/>
          </a:p>
        </p:txBody>
      </p:sp>
    </p:spTree>
    <p:extLst>
      <p:ext uri="{BB962C8B-B14F-4D97-AF65-F5344CB8AC3E}">
        <p14:creationId xmlns:p14="http://schemas.microsoft.com/office/powerpoint/2010/main" val="31810646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84</a:t>
            </a:fld>
            <a:endParaRPr lang="zh-TW" altLang="en-US"/>
          </a:p>
        </p:txBody>
      </p:sp>
    </p:spTree>
    <p:extLst>
      <p:ext uri="{BB962C8B-B14F-4D97-AF65-F5344CB8AC3E}">
        <p14:creationId xmlns:p14="http://schemas.microsoft.com/office/powerpoint/2010/main" val="29267694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85</a:t>
            </a:fld>
            <a:endParaRPr lang="zh-TW" altLang="en-US"/>
          </a:p>
        </p:txBody>
      </p:sp>
    </p:spTree>
    <p:extLst>
      <p:ext uri="{BB962C8B-B14F-4D97-AF65-F5344CB8AC3E}">
        <p14:creationId xmlns:p14="http://schemas.microsoft.com/office/powerpoint/2010/main" val="15913608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86</a:t>
            </a:fld>
            <a:endParaRPr lang="zh-TW" altLang="en-US"/>
          </a:p>
        </p:txBody>
      </p:sp>
    </p:spTree>
    <p:extLst>
      <p:ext uri="{BB962C8B-B14F-4D97-AF65-F5344CB8AC3E}">
        <p14:creationId xmlns:p14="http://schemas.microsoft.com/office/powerpoint/2010/main" val="4638689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87</a:t>
            </a:fld>
            <a:endParaRPr lang="zh-TW" altLang="en-US"/>
          </a:p>
        </p:txBody>
      </p:sp>
    </p:spTree>
    <p:extLst>
      <p:ext uri="{BB962C8B-B14F-4D97-AF65-F5344CB8AC3E}">
        <p14:creationId xmlns:p14="http://schemas.microsoft.com/office/powerpoint/2010/main" val="34596785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88</a:t>
            </a:fld>
            <a:endParaRPr lang="zh-TW" altLang="en-US"/>
          </a:p>
        </p:txBody>
      </p:sp>
    </p:spTree>
    <p:extLst>
      <p:ext uri="{BB962C8B-B14F-4D97-AF65-F5344CB8AC3E}">
        <p14:creationId xmlns:p14="http://schemas.microsoft.com/office/powerpoint/2010/main" val="29444718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89</a:t>
            </a:fld>
            <a:endParaRPr lang="zh-TW" altLang="en-US"/>
          </a:p>
        </p:txBody>
      </p:sp>
    </p:spTree>
    <p:extLst>
      <p:ext uri="{BB962C8B-B14F-4D97-AF65-F5344CB8AC3E}">
        <p14:creationId xmlns:p14="http://schemas.microsoft.com/office/powerpoint/2010/main" val="15896616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90</a:t>
            </a:fld>
            <a:endParaRPr lang="zh-TW" altLang="en-US"/>
          </a:p>
        </p:txBody>
      </p:sp>
    </p:spTree>
    <p:extLst>
      <p:ext uri="{BB962C8B-B14F-4D97-AF65-F5344CB8AC3E}">
        <p14:creationId xmlns:p14="http://schemas.microsoft.com/office/powerpoint/2010/main" val="28730394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91</a:t>
            </a:fld>
            <a:endParaRPr lang="zh-TW" altLang="en-US"/>
          </a:p>
        </p:txBody>
      </p:sp>
    </p:spTree>
    <p:extLst>
      <p:ext uri="{BB962C8B-B14F-4D97-AF65-F5344CB8AC3E}">
        <p14:creationId xmlns:p14="http://schemas.microsoft.com/office/powerpoint/2010/main" val="854889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92</a:t>
            </a:fld>
            <a:endParaRPr lang="zh-TW" altLang="en-US"/>
          </a:p>
        </p:txBody>
      </p:sp>
    </p:spTree>
    <p:extLst>
      <p:ext uri="{BB962C8B-B14F-4D97-AF65-F5344CB8AC3E}">
        <p14:creationId xmlns:p14="http://schemas.microsoft.com/office/powerpoint/2010/main" val="2712277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9</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7401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93</a:t>
            </a:fld>
            <a:endParaRPr lang="zh-TW" altLang="en-US"/>
          </a:p>
        </p:txBody>
      </p:sp>
    </p:spTree>
    <p:extLst>
      <p:ext uri="{BB962C8B-B14F-4D97-AF65-F5344CB8AC3E}">
        <p14:creationId xmlns:p14="http://schemas.microsoft.com/office/powerpoint/2010/main" val="13957361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94</a:t>
            </a:fld>
            <a:endParaRPr lang="zh-TW" altLang="en-US"/>
          </a:p>
        </p:txBody>
      </p:sp>
    </p:spTree>
    <p:extLst>
      <p:ext uri="{BB962C8B-B14F-4D97-AF65-F5344CB8AC3E}">
        <p14:creationId xmlns:p14="http://schemas.microsoft.com/office/powerpoint/2010/main" val="31190689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95</a:t>
            </a:fld>
            <a:endParaRPr lang="zh-TW" altLang="en-US"/>
          </a:p>
        </p:txBody>
      </p:sp>
    </p:spTree>
    <p:extLst>
      <p:ext uri="{BB962C8B-B14F-4D97-AF65-F5344CB8AC3E}">
        <p14:creationId xmlns:p14="http://schemas.microsoft.com/office/powerpoint/2010/main" val="24714444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96</a:t>
            </a:fld>
            <a:endParaRPr lang="zh-TW" altLang="en-US"/>
          </a:p>
        </p:txBody>
      </p:sp>
    </p:spTree>
    <p:extLst>
      <p:ext uri="{BB962C8B-B14F-4D97-AF65-F5344CB8AC3E}">
        <p14:creationId xmlns:p14="http://schemas.microsoft.com/office/powerpoint/2010/main" val="3749940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97</a:t>
            </a:fld>
            <a:endParaRPr lang="zh-TW" altLang="en-US"/>
          </a:p>
        </p:txBody>
      </p:sp>
    </p:spTree>
    <p:extLst>
      <p:ext uri="{BB962C8B-B14F-4D97-AF65-F5344CB8AC3E}">
        <p14:creationId xmlns:p14="http://schemas.microsoft.com/office/powerpoint/2010/main" val="20247785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98</a:t>
            </a:fld>
            <a:endParaRPr lang="zh-TW" altLang="en-US"/>
          </a:p>
        </p:txBody>
      </p:sp>
    </p:spTree>
    <p:extLst>
      <p:ext uri="{BB962C8B-B14F-4D97-AF65-F5344CB8AC3E}">
        <p14:creationId xmlns:p14="http://schemas.microsoft.com/office/powerpoint/2010/main" val="31559749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99</a:t>
            </a:fld>
            <a:endParaRPr lang="zh-TW" altLang="en-US"/>
          </a:p>
        </p:txBody>
      </p:sp>
    </p:spTree>
    <p:extLst>
      <p:ext uri="{BB962C8B-B14F-4D97-AF65-F5344CB8AC3E}">
        <p14:creationId xmlns:p14="http://schemas.microsoft.com/office/powerpoint/2010/main" val="4890579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100</a:t>
            </a:fld>
            <a:endParaRPr lang="zh-TW" altLang="en-US"/>
          </a:p>
        </p:txBody>
      </p:sp>
    </p:spTree>
    <p:extLst>
      <p:ext uri="{BB962C8B-B14F-4D97-AF65-F5344CB8AC3E}">
        <p14:creationId xmlns:p14="http://schemas.microsoft.com/office/powerpoint/2010/main" val="41678671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101</a:t>
            </a:fld>
            <a:endParaRPr lang="zh-TW" altLang="en-US"/>
          </a:p>
        </p:txBody>
      </p:sp>
    </p:spTree>
    <p:extLst>
      <p:ext uri="{BB962C8B-B14F-4D97-AF65-F5344CB8AC3E}">
        <p14:creationId xmlns:p14="http://schemas.microsoft.com/office/powerpoint/2010/main" val="36308079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102</a:t>
            </a:fld>
            <a:endParaRPr lang="zh-TW" altLang="en-US"/>
          </a:p>
        </p:txBody>
      </p:sp>
    </p:spTree>
    <p:extLst>
      <p:ext uri="{BB962C8B-B14F-4D97-AF65-F5344CB8AC3E}">
        <p14:creationId xmlns:p14="http://schemas.microsoft.com/office/powerpoint/2010/main" val="292075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386055-EC43-36B6-0D8B-D425F0B28212}"/>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zh-TW" altLang="en-US" dirty="0"/>
              <a:t>按一下以編輯母片標題樣式</a:t>
            </a:r>
          </a:p>
        </p:txBody>
      </p:sp>
      <p:sp>
        <p:nvSpPr>
          <p:cNvPr id="3" name="副標題 2">
            <a:extLst>
              <a:ext uri="{FF2B5EF4-FFF2-40B4-BE49-F238E27FC236}">
                <a16:creationId xmlns:a16="http://schemas.microsoft.com/office/drawing/2014/main" id="{28C91061-D6B5-380D-A743-1E7B0BBE5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4" name="日期版面配置區 3">
            <a:extLst>
              <a:ext uri="{FF2B5EF4-FFF2-40B4-BE49-F238E27FC236}">
                <a16:creationId xmlns:a16="http://schemas.microsoft.com/office/drawing/2014/main" id="{780387F3-1299-F65B-1380-E0DFB779DA97}"/>
              </a:ext>
            </a:extLst>
          </p:cNvPr>
          <p:cNvSpPr>
            <a:spLocks noGrp="1"/>
          </p:cNvSpPr>
          <p:nvPr>
            <p:ph type="dt" sz="half" idx="10"/>
          </p:nvPr>
        </p:nvSpPr>
        <p:spPr/>
        <p:txBody>
          <a:bodyPr/>
          <a:lstStyle/>
          <a:p>
            <a:fld id="{2BC95DE2-BE39-4FDD-9C72-D63D65956C06}"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56951BED-E4FF-7A04-687E-CA67812BDC5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AFB2888-F75E-78B5-8FD3-0B4E3686AEDA}"/>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231680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23A2B7-42B0-2CDB-19B5-BD1FE881E72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1A1E5E4-A5A0-132A-F078-EAB7EEB640F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69E23FE-A6DA-2D46-A36E-957D91984AE7}"/>
              </a:ext>
            </a:extLst>
          </p:cNvPr>
          <p:cNvSpPr>
            <a:spLocks noGrp="1"/>
          </p:cNvSpPr>
          <p:nvPr>
            <p:ph type="dt" sz="half" idx="10"/>
          </p:nvPr>
        </p:nvSpPr>
        <p:spPr/>
        <p:txBody>
          <a:bodyPr/>
          <a:lstStyle/>
          <a:p>
            <a:fld id="{1DD838FE-408C-46AC-A457-161758446B87}"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C10BC05C-2F68-0B35-CE96-16730F99641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2CD68D9-1939-1BC2-2103-3A26F73DAFC8}"/>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1489300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675C52D-C1C6-AD58-FF48-AB30DF45012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C0D61C53-D3AD-6FFB-B0F7-9F75223DCA4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86268AB-6CAE-4735-B813-FDF59AC131EB}"/>
              </a:ext>
            </a:extLst>
          </p:cNvPr>
          <p:cNvSpPr>
            <a:spLocks noGrp="1"/>
          </p:cNvSpPr>
          <p:nvPr>
            <p:ph type="dt" sz="half" idx="10"/>
          </p:nvPr>
        </p:nvSpPr>
        <p:spPr/>
        <p:txBody>
          <a:bodyPr/>
          <a:lstStyle/>
          <a:p>
            <a:fld id="{97B709DA-C486-4AC6-9E3A-1BEDBCA854DA}"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846AD487-3C27-185D-C00A-AD6DCF60F2D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A5B0164-BAD2-EBD9-AC60-2B554F121A49}"/>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312380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9752DA-5D2E-C4D2-449B-97606FD8559D}"/>
              </a:ext>
            </a:extLst>
          </p:cNvPr>
          <p:cNvSpPr>
            <a:spLocks noGrp="1"/>
          </p:cNvSpPr>
          <p:nvPr>
            <p:ph type="title"/>
          </p:nvPr>
        </p:nvSpPr>
        <p:spPr>
          <a:xfrm>
            <a:off x="838200" y="91714"/>
            <a:ext cx="10515600" cy="1325563"/>
          </a:xfrm>
        </p:spPr>
        <p:txBody>
          <a:bodyPr/>
          <a:lstStyle>
            <a:lvl1pPr>
              <a:defRPr>
                <a:latin typeface="Georgia" panose="02040502050405020303" pitchFamily="18" charset="0"/>
                <a:cs typeface="Times New Roman" panose="02020603050405020304" pitchFamily="18" charset="0"/>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D5836B25-8668-1045-332F-6CD4B89238CA}"/>
              </a:ext>
            </a:extLst>
          </p:cNvPr>
          <p:cNvSpPr>
            <a:spLocks noGrp="1"/>
          </p:cNvSpPr>
          <p:nvPr>
            <p:ph idx="1"/>
          </p:nvPr>
        </p:nvSpPr>
        <p:spPr>
          <a:xfrm>
            <a:off x="838200" y="1567007"/>
            <a:ext cx="10515600" cy="4351338"/>
          </a:xfrm>
        </p:spPr>
        <p:txBody>
          <a:bodyPr/>
          <a:lstStyle>
            <a:lvl1pPr>
              <a:defRPr>
                <a:latin typeface="Georgia" panose="02040502050405020303" pitchFamily="18" charset="0"/>
                <a:cs typeface="Times New Roman" panose="02020603050405020304"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9A0E5A81-3BE4-7103-973F-366768B08711}"/>
              </a:ext>
            </a:extLst>
          </p:cNvPr>
          <p:cNvSpPr>
            <a:spLocks noGrp="1"/>
          </p:cNvSpPr>
          <p:nvPr>
            <p:ph type="dt" sz="half" idx="10"/>
          </p:nvPr>
        </p:nvSpPr>
        <p:spPr/>
        <p:txBody>
          <a:bodyPr/>
          <a:lstStyle/>
          <a:p>
            <a:fld id="{84B8EE14-5323-41C1-AF67-88F3C069C11A}"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F3C540D0-5EC3-CFE1-FA37-EC7FC61E376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DBD927F-E552-3407-329B-CC645CF5355B}"/>
              </a:ext>
            </a:extLst>
          </p:cNvPr>
          <p:cNvSpPr>
            <a:spLocks noGrp="1"/>
          </p:cNvSpPr>
          <p:nvPr>
            <p:ph type="sldNum" sz="quarter" idx="12"/>
          </p:nvPr>
        </p:nvSpPr>
        <p:spPr>
          <a:xfrm>
            <a:off x="9340272" y="6356350"/>
            <a:ext cx="2743200" cy="365125"/>
          </a:xfrm>
        </p:spPr>
        <p:txBody>
          <a:bodyPr/>
          <a:lstStyle>
            <a:lvl1pPr>
              <a:defRPr sz="1800">
                <a:latin typeface="Times New Roman" panose="02020603050405020304" pitchFamily="18" charset="0"/>
                <a:cs typeface="Times New Roman" panose="02020603050405020304" pitchFamily="18" charset="0"/>
              </a:defRPr>
            </a:lvl1pPr>
          </a:lstStyle>
          <a:p>
            <a:fld id="{C4228B2F-DCD5-4BFB-98DD-2DA449AD3239}" type="slidenum">
              <a:rPr lang="zh-TW" altLang="en-US" smtClean="0"/>
              <a:pPr/>
              <a:t>‹#›</a:t>
            </a:fld>
            <a:endParaRPr lang="zh-TW" altLang="en-US" dirty="0"/>
          </a:p>
        </p:txBody>
      </p:sp>
    </p:spTree>
    <p:extLst>
      <p:ext uri="{BB962C8B-B14F-4D97-AF65-F5344CB8AC3E}">
        <p14:creationId xmlns:p14="http://schemas.microsoft.com/office/powerpoint/2010/main" val="3113716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7A9DB6-57D6-49A5-A1CB-313A0EB8714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9CADE61-9E88-95E8-1580-5170E5A97E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AEC8234-7DA9-A4C5-1879-55326862CD88}"/>
              </a:ext>
            </a:extLst>
          </p:cNvPr>
          <p:cNvSpPr>
            <a:spLocks noGrp="1"/>
          </p:cNvSpPr>
          <p:nvPr>
            <p:ph type="dt" sz="half" idx="10"/>
          </p:nvPr>
        </p:nvSpPr>
        <p:spPr/>
        <p:txBody>
          <a:bodyPr/>
          <a:lstStyle/>
          <a:p>
            <a:fld id="{05D1E30A-9A5F-41CB-AAB4-F606DE2CE657}"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D84F5B67-A817-13F5-F57F-85B5F868523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144D788-D629-68D6-EAEB-D43D36AEE9A4}"/>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1724150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6E951E-067A-C0A2-8E3C-C104939873F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C269E27-F36E-6A3F-5434-23C4F56BAC1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89BF7D7-9899-EAAD-637A-0AE791245553}"/>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D1E23A41-4E8B-7FB2-E9AB-42DBF8105948}"/>
              </a:ext>
            </a:extLst>
          </p:cNvPr>
          <p:cNvSpPr>
            <a:spLocks noGrp="1"/>
          </p:cNvSpPr>
          <p:nvPr>
            <p:ph type="dt" sz="half" idx="10"/>
          </p:nvPr>
        </p:nvSpPr>
        <p:spPr/>
        <p:txBody>
          <a:bodyPr/>
          <a:lstStyle/>
          <a:p>
            <a:fld id="{D3C5E481-4852-41BF-A51D-BC435C8FCA43}" type="datetime1">
              <a:rPr lang="zh-TW" altLang="en-US" smtClean="0"/>
              <a:t>2022/12/23</a:t>
            </a:fld>
            <a:endParaRPr lang="zh-TW" altLang="en-US"/>
          </a:p>
        </p:txBody>
      </p:sp>
      <p:sp>
        <p:nvSpPr>
          <p:cNvPr id="6" name="頁尾版面配置區 5">
            <a:extLst>
              <a:ext uri="{FF2B5EF4-FFF2-40B4-BE49-F238E27FC236}">
                <a16:creationId xmlns:a16="http://schemas.microsoft.com/office/drawing/2014/main" id="{7F677CA0-5F0B-84FC-E7B4-5ACE2F65901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5F3B56D-77BB-E6E0-EF06-966ED86466A7}"/>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1632143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EC0959-8E51-C2B9-965D-68854DBB625F}"/>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D7CC8B2-0919-CB12-826B-4E5D639E14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C928266-724D-3FD2-C6BF-7CABDECC727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7E7002C-D3BC-7FB7-400A-CB59A7EE5F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87C8038-7A70-1FB1-BBBA-A7618E4AE27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26613D0-833D-77F9-C86C-9E3C0E5A48AA}"/>
              </a:ext>
            </a:extLst>
          </p:cNvPr>
          <p:cNvSpPr>
            <a:spLocks noGrp="1"/>
          </p:cNvSpPr>
          <p:nvPr>
            <p:ph type="dt" sz="half" idx="10"/>
          </p:nvPr>
        </p:nvSpPr>
        <p:spPr/>
        <p:txBody>
          <a:bodyPr/>
          <a:lstStyle/>
          <a:p>
            <a:fld id="{B0CD6F7D-61E2-48DD-9AEC-7B27D4E07D3B}" type="datetime1">
              <a:rPr lang="zh-TW" altLang="en-US" smtClean="0"/>
              <a:t>2022/12/23</a:t>
            </a:fld>
            <a:endParaRPr lang="zh-TW" altLang="en-US"/>
          </a:p>
        </p:txBody>
      </p:sp>
      <p:sp>
        <p:nvSpPr>
          <p:cNvPr id="8" name="頁尾版面配置區 7">
            <a:extLst>
              <a:ext uri="{FF2B5EF4-FFF2-40B4-BE49-F238E27FC236}">
                <a16:creationId xmlns:a16="http://schemas.microsoft.com/office/drawing/2014/main" id="{7B302A80-B2B1-5D9B-5A47-9FAE1CD2765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EC659A3-DFD9-EABB-5D0A-E4EEFB7C8E3C}"/>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2707339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BA2D5B-1647-5B1C-C807-CF00A2062E0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02929DB-1D2D-C138-926A-441106EFFAE5}"/>
              </a:ext>
            </a:extLst>
          </p:cNvPr>
          <p:cNvSpPr>
            <a:spLocks noGrp="1"/>
          </p:cNvSpPr>
          <p:nvPr>
            <p:ph type="dt" sz="half" idx="10"/>
          </p:nvPr>
        </p:nvSpPr>
        <p:spPr/>
        <p:txBody>
          <a:bodyPr/>
          <a:lstStyle/>
          <a:p>
            <a:fld id="{789613BB-D4F4-455E-8039-4D835914453C}" type="datetime1">
              <a:rPr lang="zh-TW" altLang="en-US" smtClean="0"/>
              <a:t>2022/12/23</a:t>
            </a:fld>
            <a:endParaRPr lang="zh-TW" altLang="en-US"/>
          </a:p>
        </p:txBody>
      </p:sp>
      <p:sp>
        <p:nvSpPr>
          <p:cNvPr id="4" name="頁尾版面配置區 3">
            <a:extLst>
              <a:ext uri="{FF2B5EF4-FFF2-40B4-BE49-F238E27FC236}">
                <a16:creationId xmlns:a16="http://schemas.microsoft.com/office/drawing/2014/main" id="{A4999692-3DC6-D998-7CB3-80C06568576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3A6754A-663C-4358-373A-1E910566B40E}"/>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3806430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8AA2240-BE79-7CCA-E248-72F12DA18E59}"/>
              </a:ext>
            </a:extLst>
          </p:cNvPr>
          <p:cNvSpPr>
            <a:spLocks noGrp="1"/>
          </p:cNvSpPr>
          <p:nvPr>
            <p:ph type="dt" sz="half" idx="10"/>
          </p:nvPr>
        </p:nvSpPr>
        <p:spPr/>
        <p:txBody>
          <a:bodyPr/>
          <a:lstStyle/>
          <a:p>
            <a:fld id="{5C4FB4FA-2168-4D67-8D24-50CB81A17D40}" type="datetime1">
              <a:rPr lang="zh-TW" altLang="en-US" smtClean="0"/>
              <a:t>2022/12/23</a:t>
            </a:fld>
            <a:endParaRPr lang="zh-TW" altLang="en-US"/>
          </a:p>
        </p:txBody>
      </p:sp>
      <p:sp>
        <p:nvSpPr>
          <p:cNvPr id="3" name="頁尾版面配置區 2">
            <a:extLst>
              <a:ext uri="{FF2B5EF4-FFF2-40B4-BE49-F238E27FC236}">
                <a16:creationId xmlns:a16="http://schemas.microsoft.com/office/drawing/2014/main" id="{B822B64D-7FB1-00DC-02E9-C5017270E41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8BAB7009-EDC4-1F21-E2BF-9248EDC8FC8E}"/>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553284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A40A94-BED2-FB28-4077-BC8ACDDB304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0B08759-24FD-5DA6-DF5C-CB35B81675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A3E7979-2DF4-EF10-28AE-CDE66C0B1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97C230B-C360-DA80-08A4-7E87D6F5C257}"/>
              </a:ext>
            </a:extLst>
          </p:cNvPr>
          <p:cNvSpPr>
            <a:spLocks noGrp="1"/>
          </p:cNvSpPr>
          <p:nvPr>
            <p:ph type="dt" sz="half" idx="10"/>
          </p:nvPr>
        </p:nvSpPr>
        <p:spPr/>
        <p:txBody>
          <a:bodyPr/>
          <a:lstStyle/>
          <a:p>
            <a:fld id="{84D223E7-8C33-4F38-82FD-36B15C002DEA}" type="datetime1">
              <a:rPr lang="zh-TW" altLang="en-US" smtClean="0"/>
              <a:t>2022/12/23</a:t>
            </a:fld>
            <a:endParaRPr lang="zh-TW" altLang="en-US"/>
          </a:p>
        </p:txBody>
      </p:sp>
      <p:sp>
        <p:nvSpPr>
          <p:cNvPr id="6" name="頁尾版面配置區 5">
            <a:extLst>
              <a:ext uri="{FF2B5EF4-FFF2-40B4-BE49-F238E27FC236}">
                <a16:creationId xmlns:a16="http://schemas.microsoft.com/office/drawing/2014/main" id="{FA274976-03BF-5AC5-079D-55F42EBF416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9732593-D56A-DDE4-9C5B-F97C38D2062E}"/>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1087993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195CF3-6768-C90C-CEED-D8C40AD4897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43C82AF-5C9F-E3ED-8CE5-FDAF46D664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CEED8A-6EE6-7BC7-A608-E545EAFAF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AADB617-7C02-FD10-C074-F4D91BD4D80A}"/>
              </a:ext>
            </a:extLst>
          </p:cNvPr>
          <p:cNvSpPr>
            <a:spLocks noGrp="1"/>
          </p:cNvSpPr>
          <p:nvPr>
            <p:ph type="dt" sz="half" idx="10"/>
          </p:nvPr>
        </p:nvSpPr>
        <p:spPr/>
        <p:txBody>
          <a:bodyPr/>
          <a:lstStyle/>
          <a:p>
            <a:fld id="{F3FB3DF6-324C-4FB4-B0FF-5501F14E55F1}" type="datetime1">
              <a:rPr lang="zh-TW" altLang="en-US" smtClean="0"/>
              <a:t>2022/12/23</a:t>
            </a:fld>
            <a:endParaRPr lang="zh-TW" altLang="en-US"/>
          </a:p>
        </p:txBody>
      </p:sp>
      <p:sp>
        <p:nvSpPr>
          <p:cNvPr id="6" name="頁尾版面配置區 5">
            <a:extLst>
              <a:ext uri="{FF2B5EF4-FFF2-40B4-BE49-F238E27FC236}">
                <a16:creationId xmlns:a16="http://schemas.microsoft.com/office/drawing/2014/main" id="{5C381685-D8FD-134C-7FA4-CF1C2661975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C732191-A97E-C872-FA52-3F19321E68DC}"/>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420586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697F209-ED86-4389-013B-00C7329AC55B}"/>
              </a:ext>
            </a:extLst>
          </p:cNvPr>
          <p:cNvSpPr>
            <a:spLocks noGrp="1"/>
          </p:cNvSpPr>
          <p:nvPr>
            <p:ph type="title"/>
          </p:nvPr>
        </p:nvSpPr>
        <p:spPr>
          <a:xfrm>
            <a:off x="838200" y="15990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22128B4-D360-7D7D-20EC-5795B01CCFFD}"/>
              </a:ext>
            </a:extLst>
          </p:cNvPr>
          <p:cNvSpPr>
            <a:spLocks noGrp="1"/>
          </p:cNvSpPr>
          <p:nvPr>
            <p:ph type="body" idx="1"/>
          </p:nvPr>
        </p:nvSpPr>
        <p:spPr>
          <a:xfrm>
            <a:off x="838200" y="1668174"/>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4FF33F4-84AB-CE34-A3AC-53AC2E95E9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D7D5AF-B2B1-45EC-9CBC-EB67C5D7521D}"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D53C9FE3-5A73-31F9-CA22-E42EDC8D0D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C30A856D-CED5-845B-21F3-6B43B086EB68}"/>
              </a:ext>
            </a:extLst>
          </p:cNvPr>
          <p:cNvSpPr>
            <a:spLocks noGrp="1"/>
          </p:cNvSpPr>
          <p:nvPr>
            <p:ph type="sldNum" sz="quarter" idx="4"/>
          </p:nvPr>
        </p:nvSpPr>
        <p:spPr>
          <a:xfrm>
            <a:off x="9340273" y="63531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1407791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33.xml.rels><?xml version="1.0" encoding="UTF-8" standalone="yes"?>
<Relationships xmlns="http://schemas.openxmlformats.org/package/2006/relationships"><Relationship Id="rId3" Type="http://schemas.openxmlformats.org/officeDocument/2006/relationships/hyperlink" Target="mailto:t110368019@ntut.org.tw"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finance.yahoo.com/quote/AAPL/history"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2BCA81-2C68-4C44-BE23-99ECA3D977D1}"/>
              </a:ext>
            </a:extLst>
          </p:cNvPr>
          <p:cNvSpPr>
            <a:spLocks noGrp="1"/>
          </p:cNvSpPr>
          <p:nvPr>
            <p:ph type="ctrTitle"/>
          </p:nvPr>
        </p:nvSpPr>
        <p:spPr>
          <a:xfrm>
            <a:off x="256674" y="1788116"/>
            <a:ext cx="11678652" cy="1763158"/>
          </a:xfrm>
        </p:spPr>
        <p:txBody>
          <a:bodyPr>
            <a:normAutofit/>
          </a:bodyPr>
          <a:lstStyle/>
          <a:p>
            <a:r>
              <a:rPr lang="en-US" altLang="zh-TW" sz="4000" dirty="0"/>
              <a:t>This practical class needs to be divided into groups, please make a group of 1~3 people.</a:t>
            </a:r>
            <a:endParaRPr lang="zh-TW" altLang="en-US" sz="4000" dirty="0"/>
          </a:p>
        </p:txBody>
      </p:sp>
      <p:sp>
        <p:nvSpPr>
          <p:cNvPr id="13" name="文字方塊 12">
            <a:extLst>
              <a:ext uri="{FF2B5EF4-FFF2-40B4-BE49-F238E27FC236}">
                <a16:creationId xmlns:a16="http://schemas.microsoft.com/office/drawing/2014/main" id="{9E9B2D02-5BF4-AF61-1E61-F7206B4D1CB6}"/>
              </a:ext>
            </a:extLst>
          </p:cNvPr>
          <p:cNvSpPr txBox="1"/>
          <p:nvPr/>
        </p:nvSpPr>
        <p:spPr>
          <a:xfrm>
            <a:off x="0" y="6596390"/>
            <a:ext cx="10263076" cy="261610"/>
          </a:xfrm>
          <a:prstGeom prst="rect">
            <a:avLst/>
          </a:prstGeom>
          <a:noFill/>
        </p:spPr>
        <p:txBody>
          <a:bodyPr wrap="square">
            <a:spAutoFit/>
          </a:bodyPr>
          <a:lstStyle/>
          <a:p>
            <a:r>
              <a:rPr lang="zh-TW" altLang="en-US" sz="1050" dirty="0">
                <a:solidFill>
                  <a:schemeClr val="bg2">
                    <a:lumMod val="90000"/>
                  </a:schemeClr>
                </a:solidFill>
              </a:rPr>
              <a:t>https://www.shutterstock.com/zh-Hant/image-vector/icon-people-vector-727689157</a:t>
            </a:r>
          </a:p>
        </p:txBody>
      </p:sp>
      <p:pic>
        <p:nvPicPr>
          <p:cNvPr id="15" name="圖片 14">
            <a:extLst>
              <a:ext uri="{FF2B5EF4-FFF2-40B4-BE49-F238E27FC236}">
                <a16:creationId xmlns:a16="http://schemas.microsoft.com/office/drawing/2014/main" id="{5CE0CC11-F887-2DE3-4939-C990963AAFB0}"/>
              </a:ext>
            </a:extLst>
          </p:cNvPr>
          <p:cNvPicPr>
            <a:picLocks noChangeAspect="1"/>
          </p:cNvPicPr>
          <p:nvPr/>
        </p:nvPicPr>
        <p:blipFill>
          <a:blip r:embed="rId3"/>
          <a:stretch>
            <a:fillRect/>
          </a:stretch>
        </p:blipFill>
        <p:spPr>
          <a:xfrm>
            <a:off x="2454393" y="3890184"/>
            <a:ext cx="7283213" cy="2231511"/>
          </a:xfrm>
          <a:prstGeom prst="rect">
            <a:avLst/>
          </a:prstGeom>
        </p:spPr>
      </p:pic>
    </p:spTree>
    <p:extLst>
      <p:ext uri="{BB962C8B-B14F-4D97-AF65-F5344CB8AC3E}">
        <p14:creationId xmlns:p14="http://schemas.microsoft.com/office/powerpoint/2010/main" val="1983060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a:xfrm>
            <a:off x="1524000" y="1564047"/>
            <a:ext cx="9144000" cy="1655763"/>
          </a:xfrm>
        </p:spPr>
        <p:txBody>
          <a:bodyPr anchor="ctr">
            <a:normAutofit/>
          </a:bodyPr>
          <a:lstStyle/>
          <a:p>
            <a:r>
              <a:rPr lang="en-US" altLang="zh-TW" sz="4400" b="1" dirty="0">
                <a:latin typeface="Georgia" panose="02040502050405020303" pitchFamily="18" charset="0"/>
              </a:rPr>
              <a:t>Natural Language Processing in Spark</a:t>
            </a:r>
          </a:p>
        </p:txBody>
      </p:sp>
      <p:sp>
        <p:nvSpPr>
          <p:cNvPr id="3" name="副標題 2">
            <a:extLst>
              <a:ext uri="{FF2B5EF4-FFF2-40B4-BE49-F238E27FC236}">
                <a16:creationId xmlns:a16="http://schemas.microsoft.com/office/drawing/2014/main" id="{BA9C88A2-6362-43B5-AC1F-04CF094E111E}"/>
              </a:ext>
            </a:extLst>
          </p:cNvPr>
          <p:cNvSpPr>
            <a:spLocks noGrp="1"/>
          </p:cNvSpPr>
          <p:nvPr>
            <p:ph type="subTitle" idx="1"/>
          </p:nvPr>
        </p:nvSpPr>
        <p:spPr>
          <a:xfrm>
            <a:off x="1524000" y="3505816"/>
            <a:ext cx="9144000" cy="1655762"/>
          </a:xfrm>
        </p:spPr>
        <p:txBody>
          <a:bodyPr>
            <a:normAutofit/>
          </a:bodyPr>
          <a:lstStyle/>
          <a:p>
            <a:pPr>
              <a:lnSpc>
                <a:spcPct val="100000"/>
              </a:lnSpc>
            </a:pPr>
            <a:r>
              <a:rPr lang="en-US" altLang="zh-TW" sz="3200" dirty="0">
                <a:latin typeface="Georgia" panose="02040502050405020303" pitchFamily="18" charset="0"/>
                <a:cs typeface="Times New Roman" panose="02020603050405020304" pitchFamily="18" charset="0"/>
              </a:rPr>
              <a:t>Use NLP to find the bullies lurking behind the Internet.</a:t>
            </a:r>
            <a:endParaRPr lang="zh-TW" altLang="en-US" sz="3200" dirty="0">
              <a:latin typeface="Georgia" panose="02040502050405020303"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40A2E3E-0DA9-567A-9DE0-081083A83344}"/>
              </a:ext>
            </a:extLst>
          </p:cNvPr>
          <p:cNvSpPr>
            <a:spLocks noGrp="1"/>
          </p:cNvSpPr>
          <p:nvPr>
            <p:ph type="sldNum" sz="quarter" idx="12"/>
          </p:nvPr>
        </p:nvSpPr>
        <p:spPr/>
        <p:txBody>
          <a:bodyPr/>
          <a:lstStyle/>
          <a:p>
            <a:fld id="{C4228B2F-DCD5-4BFB-98DD-2DA449AD3239}" type="slidenum">
              <a:rPr lang="zh-TW" altLang="en-US" sz="1800" smtClean="0"/>
              <a:t>10</a:t>
            </a:fld>
            <a:endParaRPr lang="zh-TW" altLang="en-US" sz="1800" dirty="0"/>
          </a:p>
        </p:txBody>
      </p:sp>
    </p:spTree>
    <p:extLst>
      <p:ext uri="{BB962C8B-B14F-4D97-AF65-F5344CB8AC3E}">
        <p14:creationId xmlns:p14="http://schemas.microsoft.com/office/powerpoint/2010/main" val="9965483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Print the </a:t>
            </a:r>
            <a:r>
              <a:rPr lang="en-US" altLang="zh-TW" dirty="0" err="1"/>
              <a:t>Dataframe</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solidFill>
                  <a:srgbClr val="0000FF"/>
                </a:solidFill>
              </a:rPr>
              <a:t>describe() </a:t>
            </a:r>
            <a:r>
              <a:rPr lang="en-US" altLang="zh-TW" dirty="0"/>
              <a:t>is used to obtain basic statistics such as the maximum, minimum, and mean values under each column.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100</a:t>
            </a:fld>
            <a:endParaRPr lang="zh-TW" altLang="en-US" dirty="0"/>
          </a:p>
        </p:txBody>
      </p:sp>
      <p:pic>
        <p:nvPicPr>
          <p:cNvPr id="6" name="圖片 5">
            <a:extLst>
              <a:ext uri="{FF2B5EF4-FFF2-40B4-BE49-F238E27FC236}">
                <a16:creationId xmlns:a16="http://schemas.microsoft.com/office/drawing/2014/main" id="{4D29B2A1-09D6-AF29-597A-8EEF5F13196B}"/>
              </a:ext>
            </a:extLst>
          </p:cNvPr>
          <p:cNvPicPr>
            <a:picLocks noChangeAspect="1"/>
          </p:cNvPicPr>
          <p:nvPr/>
        </p:nvPicPr>
        <p:blipFill rotWithShape="1">
          <a:blip r:embed="rId3"/>
          <a:srcRect l="5357" t="33878" r="27831" b="17414"/>
          <a:stretch/>
        </p:blipFill>
        <p:spPr>
          <a:xfrm>
            <a:off x="1561322" y="2637186"/>
            <a:ext cx="9069355" cy="3719164"/>
          </a:xfrm>
          <a:prstGeom prst="rect">
            <a:avLst/>
          </a:prstGeom>
        </p:spPr>
      </p:pic>
    </p:spTree>
    <p:extLst>
      <p:ext uri="{BB962C8B-B14F-4D97-AF65-F5344CB8AC3E}">
        <p14:creationId xmlns:p14="http://schemas.microsoft.com/office/powerpoint/2010/main" val="31323030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Number of bedrooms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417277"/>
            <a:ext cx="10515600" cy="4351338"/>
          </a:xfrm>
        </p:spPr>
        <p:txBody>
          <a:bodyPr/>
          <a:lstStyle/>
          <a:p>
            <a:r>
              <a:rPr lang="en-US" altLang="zh-TW" dirty="0"/>
              <a:t>Plot the count of bedrooms with a bar chart.</a:t>
            </a:r>
            <a:endParaRPr lang="en-US" altLang="zh-TW" dirty="0">
              <a:solidFill>
                <a:schemeClr val="accent1"/>
              </a:solidFill>
            </a:endParaRPr>
          </a:p>
          <a:p>
            <a:r>
              <a:rPr lang="en-US" altLang="zh-TW" dirty="0" err="1">
                <a:solidFill>
                  <a:srgbClr val="0000FF"/>
                </a:solidFill>
              </a:rPr>
              <a:t>value_counts</a:t>
            </a:r>
            <a:r>
              <a:rPr lang="en-US" altLang="zh-TW" dirty="0">
                <a:solidFill>
                  <a:srgbClr val="0000FF"/>
                </a:solidFill>
              </a:rPr>
              <a:t>()</a:t>
            </a:r>
            <a:r>
              <a:rPr lang="en-US" altLang="zh-TW" dirty="0"/>
              <a:t>:</a:t>
            </a:r>
            <a:r>
              <a:rPr lang="en-US" altLang="zh-TW" dirty="0">
                <a:solidFill>
                  <a:srgbClr val="0000FF"/>
                </a:solidFill>
              </a:rPr>
              <a:t> </a:t>
            </a:r>
            <a:r>
              <a:rPr lang="en-US" altLang="zh-TW" dirty="0"/>
              <a:t>Return an object containing counts of values.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101</a:t>
            </a:fld>
            <a:endParaRPr lang="zh-TW" altLang="en-US" dirty="0"/>
          </a:p>
        </p:txBody>
      </p:sp>
      <p:pic>
        <p:nvPicPr>
          <p:cNvPr id="7" name="圖片 6">
            <a:extLst>
              <a:ext uri="{FF2B5EF4-FFF2-40B4-BE49-F238E27FC236}">
                <a16:creationId xmlns:a16="http://schemas.microsoft.com/office/drawing/2014/main" id="{52EEA54F-3B3D-DBE1-1DDC-446695B5D725}"/>
              </a:ext>
            </a:extLst>
          </p:cNvPr>
          <p:cNvPicPr>
            <a:picLocks noChangeAspect="1"/>
          </p:cNvPicPr>
          <p:nvPr/>
        </p:nvPicPr>
        <p:blipFill rotWithShape="1">
          <a:blip r:embed="rId3"/>
          <a:srcRect l="5892" t="42857" r="52233" b="37814"/>
          <a:stretch/>
        </p:blipFill>
        <p:spPr>
          <a:xfrm>
            <a:off x="1952005" y="3058886"/>
            <a:ext cx="8287987" cy="2151888"/>
          </a:xfrm>
          <a:prstGeom prst="rect">
            <a:avLst/>
          </a:prstGeom>
        </p:spPr>
      </p:pic>
    </p:spTree>
    <p:extLst>
      <p:ext uri="{BB962C8B-B14F-4D97-AF65-F5344CB8AC3E}">
        <p14:creationId xmlns:p14="http://schemas.microsoft.com/office/powerpoint/2010/main" val="23996304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Number of bedrooms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56960"/>
            <a:ext cx="10515600" cy="4351338"/>
          </a:xfrm>
        </p:spPr>
        <p:txBody>
          <a:bodyPr/>
          <a:lstStyle/>
          <a:p>
            <a:r>
              <a:rPr lang="en-US" altLang="zh-TW" dirty="0"/>
              <a:t>The bar chart of bedroom counts are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102</a:t>
            </a:fld>
            <a:endParaRPr lang="zh-TW" altLang="en-US" dirty="0"/>
          </a:p>
        </p:txBody>
      </p:sp>
      <p:pic>
        <p:nvPicPr>
          <p:cNvPr id="7" name="圖片 6">
            <a:extLst>
              <a:ext uri="{FF2B5EF4-FFF2-40B4-BE49-F238E27FC236}">
                <a16:creationId xmlns:a16="http://schemas.microsoft.com/office/drawing/2014/main" id="{CF9EE281-A49F-577B-DB2E-73571E622003}"/>
              </a:ext>
            </a:extLst>
          </p:cNvPr>
          <p:cNvPicPr>
            <a:picLocks noChangeAspect="1"/>
          </p:cNvPicPr>
          <p:nvPr/>
        </p:nvPicPr>
        <p:blipFill rotWithShape="1">
          <a:blip r:embed="rId3"/>
          <a:srcRect l="10357" t="39682" r="50000" b="10159"/>
          <a:stretch/>
        </p:blipFill>
        <p:spPr>
          <a:xfrm>
            <a:off x="2857500" y="1929155"/>
            <a:ext cx="6477000" cy="4609757"/>
          </a:xfrm>
          <a:prstGeom prst="rect">
            <a:avLst/>
          </a:prstGeom>
        </p:spPr>
      </p:pic>
    </p:spTree>
    <p:extLst>
      <p:ext uri="{BB962C8B-B14F-4D97-AF65-F5344CB8AC3E}">
        <p14:creationId xmlns:p14="http://schemas.microsoft.com/office/powerpoint/2010/main" val="10057082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Number of bedrooms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66191" y="1598947"/>
            <a:ext cx="5229809" cy="4351338"/>
          </a:xfrm>
        </p:spPr>
        <p:txBody>
          <a:bodyPr>
            <a:normAutofit/>
          </a:bodyPr>
          <a:lstStyle/>
          <a:p>
            <a:pPr>
              <a:lnSpc>
                <a:spcPct val="130000"/>
              </a:lnSpc>
            </a:pPr>
            <a:r>
              <a:rPr lang="en-US" altLang="zh-TW" sz="3200" dirty="0"/>
              <a:t>Plot a pie chart of the </a:t>
            </a:r>
            <a:r>
              <a:rPr lang="en-US" altLang="zh-TW" sz="3200" dirty="0" err="1"/>
              <a:t>dataframe</a:t>
            </a:r>
            <a:r>
              <a:rPr lang="en-US" altLang="zh-TW" sz="3200" dirty="0"/>
              <a:t> by assigning </a:t>
            </a:r>
            <a:r>
              <a:rPr lang="en-US" altLang="zh-TW" sz="3200" dirty="0">
                <a:solidFill>
                  <a:schemeClr val="accent1"/>
                </a:solidFill>
              </a:rPr>
              <a:t>kind='pie'</a:t>
            </a:r>
            <a:r>
              <a:rPr lang="en-US" altLang="zh-TW" sz="3200" dirty="0"/>
              <a:t>.</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103</a:t>
            </a:fld>
            <a:endParaRPr lang="zh-TW" altLang="en-US" dirty="0"/>
          </a:p>
        </p:txBody>
      </p:sp>
      <p:grpSp>
        <p:nvGrpSpPr>
          <p:cNvPr id="8" name="群組 7">
            <a:extLst>
              <a:ext uri="{FF2B5EF4-FFF2-40B4-BE49-F238E27FC236}">
                <a16:creationId xmlns:a16="http://schemas.microsoft.com/office/drawing/2014/main" id="{C368DDC1-C24B-A5A2-1A06-DD70CBDED551}"/>
              </a:ext>
            </a:extLst>
          </p:cNvPr>
          <p:cNvGrpSpPr/>
          <p:nvPr/>
        </p:nvGrpSpPr>
        <p:grpSpPr>
          <a:xfrm>
            <a:off x="5492292" y="1598947"/>
            <a:ext cx="5959480" cy="4469222"/>
            <a:chOff x="2743200" y="2297064"/>
            <a:chExt cx="5959480" cy="4469222"/>
          </a:xfrm>
        </p:grpSpPr>
        <p:pic>
          <p:nvPicPr>
            <p:cNvPr id="6" name="圖片 5">
              <a:extLst>
                <a:ext uri="{FF2B5EF4-FFF2-40B4-BE49-F238E27FC236}">
                  <a16:creationId xmlns:a16="http://schemas.microsoft.com/office/drawing/2014/main" id="{91139A03-726E-42A7-7A7C-491FCC69D092}"/>
                </a:ext>
              </a:extLst>
            </p:cNvPr>
            <p:cNvPicPr>
              <a:picLocks noChangeAspect="1"/>
            </p:cNvPicPr>
            <p:nvPr/>
          </p:nvPicPr>
          <p:blipFill rotWithShape="1">
            <a:blip r:embed="rId3"/>
            <a:srcRect l="5127" t="31156" r="60357" b="60817"/>
            <a:stretch/>
          </p:blipFill>
          <p:spPr>
            <a:xfrm>
              <a:off x="2743200" y="2297064"/>
              <a:ext cx="5959480" cy="779622"/>
            </a:xfrm>
            <a:prstGeom prst="rect">
              <a:avLst/>
            </a:prstGeom>
          </p:spPr>
        </p:pic>
        <p:pic>
          <p:nvPicPr>
            <p:cNvPr id="7" name="圖片 6">
              <a:extLst>
                <a:ext uri="{FF2B5EF4-FFF2-40B4-BE49-F238E27FC236}">
                  <a16:creationId xmlns:a16="http://schemas.microsoft.com/office/drawing/2014/main" id="{E5765171-A5C5-0E39-6A4D-91456169179F}"/>
                </a:ext>
              </a:extLst>
            </p:cNvPr>
            <p:cNvPicPr>
              <a:picLocks noChangeAspect="1"/>
            </p:cNvPicPr>
            <p:nvPr/>
          </p:nvPicPr>
          <p:blipFill rotWithShape="1">
            <a:blip r:embed="rId4"/>
            <a:srcRect l="9732" t="39524" r="64732" b="20952"/>
            <a:stretch/>
          </p:blipFill>
          <p:spPr>
            <a:xfrm>
              <a:off x="2743200" y="3226325"/>
              <a:ext cx="4065979" cy="3539961"/>
            </a:xfrm>
            <a:prstGeom prst="rect">
              <a:avLst/>
            </a:prstGeom>
          </p:spPr>
        </p:pic>
      </p:grpSp>
    </p:spTree>
    <p:extLst>
      <p:ext uri="{BB962C8B-B14F-4D97-AF65-F5344CB8AC3E}">
        <p14:creationId xmlns:p14="http://schemas.microsoft.com/office/powerpoint/2010/main" val="15649471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Number of Floors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67007"/>
            <a:ext cx="4778829" cy="4710340"/>
          </a:xfrm>
        </p:spPr>
        <p:txBody>
          <a:bodyPr/>
          <a:lstStyle/>
          <a:p>
            <a:pPr>
              <a:lnSpc>
                <a:spcPct val="130000"/>
              </a:lnSpc>
            </a:pPr>
            <a:r>
              <a:rPr lang="en-US" altLang="zh-TW" dirty="0"/>
              <a:t>Let’s plot the number of floors in houses that are sold most frequently. </a:t>
            </a:r>
          </a:p>
          <a:p>
            <a:pPr>
              <a:lnSpc>
                <a:spcPct val="130000"/>
              </a:lnSpc>
            </a:pPr>
            <a:endParaRPr lang="en-US" altLang="zh-TW" sz="400" dirty="0"/>
          </a:p>
          <a:p>
            <a:pPr>
              <a:lnSpc>
                <a:spcPct val="130000"/>
              </a:lnSpc>
            </a:pPr>
            <a:r>
              <a:rPr lang="en-US" altLang="zh-TW" dirty="0"/>
              <a:t>The bar chart is categorized by the number of floors as shown in the figure.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104</a:t>
            </a:fld>
            <a:endParaRPr lang="zh-TW" altLang="en-US" dirty="0"/>
          </a:p>
        </p:txBody>
      </p:sp>
      <p:grpSp>
        <p:nvGrpSpPr>
          <p:cNvPr id="13" name="群組 12">
            <a:extLst>
              <a:ext uri="{FF2B5EF4-FFF2-40B4-BE49-F238E27FC236}">
                <a16:creationId xmlns:a16="http://schemas.microsoft.com/office/drawing/2014/main" id="{335E654A-FE72-1035-CFA2-8C27E59CF39A}"/>
              </a:ext>
            </a:extLst>
          </p:cNvPr>
          <p:cNvGrpSpPr/>
          <p:nvPr/>
        </p:nvGrpSpPr>
        <p:grpSpPr>
          <a:xfrm>
            <a:off x="5812971" y="1567007"/>
            <a:ext cx="5985123" cy="4710340"/>
            <a:chOff x="5812971" y="1567007"/>
            <a:chExt cx="5985123" cy="4710340"/>
          </a:xfrm>
        </p:grpSpPr>
        <p:pic>
          <p:nvPicPr>
            <p:cNvPr id="8" name="圖片 7">
              <a:extLst>
                <a:ext uri="{FF2B5EF4-FFF2-40B4-BE49-F238E27FC236}">
                  <a16:creationId xmlns:a16="http://schemas.microsoft.com/office/drawing/2014/main" id="{129D3C3A-030B-92BF-5B00-255D07E9EC16}"/>
                </a:ext>
              </a:extLst>
            </p:cNvPr>
            <p:cNvPicPr>
              <a:picLocks noChangeAspect="1"/>
            </p:cNvPicPr>
            <p:nvPr/>
          </p:nvPicPr>
          <p:blipFill rotWithShape="1">
            <a:blip r:embed="rId3"/>
            <a:srcRect l="5893" t="39682" r="54196" b="44603"/>
            <a:stretch/>
          </p:blipFill>
          <p:spPr>
            <a:xfrm>
              <a:off x="5812971" y="1567007"/>
              <a:ext cx="5985123" cy="1325563"/>
            </a:xfrm>
            <a:prstGeom prst="rect">
              <a:avLst/>
            </a:prstGeom>
          </p:spPr>
        </p:pic>
        <p:pic>
          <p:nvPicPr>
            <p:cNvPr id="12" name="圖片 11">
              <a:extLst>
                <a:ext uri="{FF2B5EF4-FFF2-40B4-BE49-F238E27FC236}">
                  <a16:creationId xmlns:a16="http://schemas.microsoft.com/office/drawing/2014/main" id="{6C4B453D-6203-8B67-CB0D-9B840B65F853}"/>
                </a:ext>
              </a:extLst>
            </p:cNvPr>
            <p:cNvPicPr>
              <a:picLocks noChangeAspect="1"/>
            </p:cNvPicPr>
            <p:nvPr/>
          </p:nvPicPr>
          <p:blipFill rotWithShape="1">
            <a:blip r:embed="rId4"/>
            <a:srcRect l="10357" t="38095" r="49286" b="13702"/>
            <a:stretch/>
          </p:blipFill>
          <p:spPr>
            <a:xfrm>
              <a:off x="5812971" y="2971572"/>
              <a:ext cx="4920343" cy="3305775"/>
            </a:xfrm>
            <a:prstGeom prst="rect">
              <a:avLst/>
            </a:prstGeom>
          </p:spPr>
        </p:pic>
      </p:grpSp>
    </p:spTree>
    <p:extLst>
      <p:ext uri="{BB962C8B-B14F-4D97-AF65-F5344CB8AC3E}">
        <p14:creationId xmlns:p14="http://schemas.microsoft.com/office/powerpoint/2010/main" val="20865461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Locations of House Sold </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439862"/>
            <a:ext cx="10515600" cy="4351338"/>
          </a:xfrm>
        </p:spPr>
        <p:txBody>
          <a:bodyPr/>
          <a:lstStyle/>
          <a:p>
            <a:r>
              <a:rPr lang="en-US" altLang="zh-TW" dirty="0"/>
              <a:t>We need to know what locations have the highest number of houses sold.</a:t>
            </a:r>
            <a:endParaRPr lang="en-US" altLang="zh-TW" dirty="0">
              <a:solidFill>
                <a:schemeClr val="accent1"/>
              </a:solidFill>
            </a:endParaRPr>
          </a:p>
          <a:p>
            <a:r>
              <a:rPr lang="en-US" altLang="zh-TW" dirty="0" err="1">
                <a:solidFill>
                  <a:srgbClr val="0000FF"/>
                </a:solidFill>
              </a:rPr>
              <a:t>jointplot</a:t>
            </a:r>
            <a:r>
              <a:rPr lang="en-US" altLang="zh-TW" dirty="0">
                <a:solidFill>
                  <a:srgbClr val="0000FF"/>
                </a:solidFill>
              </a:rPr>
              <a:t>()</a:t>
            </a:r>
            <a:r>
              <a:rPr lang="en-US" altLang="zh-TW" dirty="0"/>
              <a:t>:</a:t>
            </a:r>
            <a:r>
              <a:rPr lang="en-US" altLang="zh-TW" dirty="0">
                <a:solidFill>
                  <a:srgbClr val="0000FF"/>
                </a:solidFill>
              </a:rPr>
              <a:t> </a:t>
            </a:r>
            <a:r>
              <a:rPr lang="en-US" altLang="zh-TW" dirty="0"/>
              <a:t>D</a:t>
            </a:r>
            <a:r>
              <a:rPr lang="en-US" altLang="zh-TW" b="0" i="0" dirty="0">
                <a:effectLst/>
              </a:rPr>
              <a:t>raw</a:t>
            </a:r>
            <a:r>
              <a:rPr lang="en-US" altLang="zh-TW" b="0" i="0" dirty="0">
                <a:solidFill>
                  <a:srgbClr val="323232"/>
                </a:solidFill>
                <a:effectLst/>
              </a:rPr>
              <a:t> a plot of </a:t>
            </a:r>
            <a:r>
              <a:rPr lang="en-US" altLang="zh-TW" dirty="0">
                <a:solidFill>
                  <a:srgbClr val="323232"/>
                </a:solidFill>
              </a:rPr>
              <a:t>2</a:t>
            </a:r>
            <a:r>
              <a:rPr lang="en-US" altLang="zh-TW" b="0" i="0" dirty="0">
                <a:solidFill>
                  <a:srgbClr val="323232"/>
                </a:solidFill>
                <a:effectLst/>
              </a:rPr>
              <a:t> variables </a:t>
            </a:r>
            <a:r>
              <a:rPr lang="en-US" altLang="zh-TW" dirty="0"/>
              <a:t>by using the latitude and longitude variables from the dataset </a:t>
            </a:r>
            <a:r>
              <a:rPr lang="en-US" altLang="zh-TW" b="0" i="0" dirty="0">
                <a:solidFill>
                  <a:srgbClr val="323232"/>
                </a:solidFill>
                <a:effectLst/>
              </a:rPr>
              <a:t>with bivariate and univariate graphs.</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105</a:t>
            </a:fld>
            <a:endParaRPr lang="zh-TW" altLang="en-US" dirty="0"/>
          </a:p>
        </p:txBody>
      </p:sp>
      <p:pic>
        <p:nvPicPr>
          <p:cNvPr id="7" name="圖片 6">
            <a:extLst>
              <a:ext uri="{FF2B5EF4-FFF2-40B4-BE49-F238E27FC236}">
                <a16:creationId xmlns:a16="http://schemas.microsoft.com/office/drawing/2014/main" id="{1C4ECB41-A5AE-C91C-AAE5-798CCDD9A32D}"/>
              </a:ext>
            </a:extLst>
          </p:cNvPr>
          <p:cNvPicPr>
            <a:picLocks noChangeAspect="1"/>
          </p:cNvPicPr>
          <p:nvPr/>
        </p:nvPicPr>
        <p:blipFill rotWithShape="1">
          <a:blip r:embed="rId3"/>
          <a:srcRect l="6072" t="48731" r="39554" b="33650"/>
          <a:stretch/>
        </p:blipFill>
        <p:spPr>
          <a:xfrm>
            <a:off x="1430373" y="3970686"/>
            <a:ext cx="9331251" cy="1700771"/>
          </a:xfrm>
          <a:prstGeom prst="rect">
            <a:avLst/>
          </a:prstGeom>
        </p:spPr>
      </p:pic>
    </p:spTree>
    <p:extLst>
      <p:ext uri="{BB962C8B-B14F-4D97-AF65-F5344CB8AC3E}">
        <p14:creationId xmlns:p14="http://schemas.microsoft.com/office/powerpoint/2010/main" val="16601971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26398"/>
            <a:ext cx="10515600" cy="1325563"/>
          </a:xfrm>
        </p:spPr>
        <p:txBody>
          <a:bodyPr/>
          <a:lstStyle/>
          <a:p>
            <a:r>
              <a:rPr lang="en-US" altLang="zh-TW" dirty="0"/>
              <a:t>Locations of House Sold (Cont’d) </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67006"/>
            <a:ext cx="5029200" cy="4789343"/>
          </a:xfrm>
        </p:spPr>
        <p:txBody>
          <a:bodyPr>
            <a:normAutofit/>
          </a:bodyPr>
          <a:lstStyle/>
          <a:p>
            <a:pPr>
              <a:lnSpc>
                <a:spcPct val="130000"/>
              </a:lnSpc>
            </a:pPr>
            <a:r>
              <a:rPr lang="en-US" altLang="zh-TW" sz="3200" dirty="0"/>
              <a:t>The density of houses sold at different locations, as shown in the figure. </a:t>
            </a:r>
          </a:p>
          <a:p>
            <a:pPr>
              <a:lnSpc>
                <a:spcPct val="130000"/>
              </a:lnSpc>
            </a:pPr>
            <a:r>
              <a:rPr lang="en-US" altLang="zh-TW" sz="3200" dirty="0"/>
              <a:t>It is clear that some locations see a higher density of house sales compared to others.</a:t>
            </a:r>
            <a:endParaRPr lang="zh-TW" altLang="en-US" sz="3200" dirty="0"/>
          </a:p>
        </p:txBody>
      </p:sp>
      <p:pic>
        <p:nvPicPr>
          <p:cNvPr id="9" name="圖片 8">
            <a:extLst>
              <a:ext uri="{FF2B5EF4-FFF2-40B4-BE49-F238E27FC236}">
                <a16:creationId xmlns:a16="http://schemas.microsoft.com/office/drawing/2014/main" id="{8C1CA5BC-788C-24EE-117C-F35C0B0F13EF}"/>
              </a:ext>
            </a:extLst>
          </p:cNvPr>
          <p:cNvPicPr>
            <a:picLocks noChangeAspect="1"/>
          </p:cNvPicPr>
          <p:nvPr/>
        </p:nvPicPr>
        <p:blipFill rotWithShape="1">
          <a:blip r:embed="rId3"/>
          <a:srcRect l="5536" t="29524" r="60357" b="11518"/>
          <a:stretch/>
        </p:blipFill>
        <p:spPr>
          <a:xfrm>
            <a:off x="5867400" y="1006727"/>
            <a:ext cx="5856843" cy="5694857"/>
          </a:xfrm>
          <a:prstGeom prst="rect">
            <a:avLst/>
          </a:prstGeom>
        </p:spPr>
      </p:pic>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106</a:t>
            </a:fld>
            <a:endParaRPr lang="zh-TW" altLang="en-US" dirty="0"/>
          </a:p>
        </p:txBody>
      </p:sp>
    </p:spTree>
    <p:extLst>
      <p:ext uri="{BB962C8B-B14F-4D97-AF65-F5344CB8AC3E}">
        <p14:creationId xmlns:p14="http://schemas.microsoft.com/office/powerpoint/2010/main" val="41434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B9F3EE-A3E3-02A9-4211-F303FD841FA5}"/>
              </a:ext>
            </a:extLst>
          </p:cNvPr>
          <p:cNvSpPr>
            <a:spLocks noGrp="1"/>
          </p:cNvSpPr>
          <p:nvPr>
            <p:ph type="title"/>
          </p:nvPr>
        </p:nvSpPr>
        <p:spPr/>
        <p:txBody>
          <a:bodyPr/>
          <a:lstStyle/>
          <a:p>
            <a:r>
              <a:rPr lang="en-US" altLang="zh-TW" dirty="0"/>
              <a:t>Price vs. Bedroom Numbers </a:t>
            </a:r>
            <a:endParaRPr lang="zh-TW" altLang="en-US" dirty="0"/>
          </a:p>
        </p:txBody>
      </p:sp>
      <p:sp>
        <p:nvSpPr>
          <p:cNvPr id="3" name="內容版面配置區 2">
            <a:extLst>
              <a:ext uri="{FF2B5EF4-FFF2-40B4-BE49-F238E27FC236}">
                <a16:creationId xmlns:a16="http://schemas.microsoft.com/office/drawing/2014/main" id="{02B6E0C1-6C66-6E6F-4288-0BE196A7BFA0}"/>
              </a:ext>
            </a:extLst>
          </p:cNvPr>
          <p:cNvSpPr>
            <a:spLocks noGrp="1"/>
          </p:cNvSpPr>
          <p:nvPr>
            <p:ph idx="1"/>
          </p:nvPr>
        </p:nvSpPr>
        <p:spPr>
          <a:xfrm>
            <a:off x="838200" y="1456706"/>
            <a:ext cx="5399314" cy="4920880"/>
          </a:xfrm>
        </p:spPr>
        <p:txBody>
          <a:bodyPr>
            <a:normAutofit fontScale="92500"/>
          </a:bodyPr>
          <a:lstStyle/>
          <a:p>
            <a:pPr>
              <a:lnSpc>
                <a:spcPct val="130000"/>
              </a:lnSpc>
            </a:pPr>
            <a:r>
              <a:rPr lang="en-US" altLang="zh-TW" dirty="0"/>
              <a:t>Draw a plot of the price versus the number of bedrooms the house obtained.</a:t>
            </a:r>
            <a:endParaRPr lang="en-US" altLang="zh-TW" sz="400" dirty="0"/>
          </a:p>
          <a:p>
            <a:pPr>
              <a:lnSpc>
                <a:spcPct val="130000"/>
              </a:lnSpc>
            </a:pPr>
            <a:r>
              <a:rPr lang="en-US" altLang="zh-TW" dirty="0"/>
              <a:t>We realize that the trends regarding the number of bedrooms in a house are directly proportional to the price of up to 6 bedrooms, and then it becomes inversely proportional.</a:t>
            </a:r>
            <a:endParaRPr lang="zh-TW" altLang="en-US" dirty="0"/>
          </a:p>
        </p:txBody>
      </p:sp>
      <p:sp>
        <p:nvSpPr>
          <p:cNvPr id="4" name="投影片編號版面配置區 3">
            <a:extLst>
              <a:ext uri="{FF2B5EF4-FFF2-40B4-BE49-F238E27FC236}">
                <a16:creationId xmlns:a16="http://schemas.microsoft.com/office/drawing/2014/main" id="{906DE3AF-49E5-BF10-E675-5F29E74D7CD0}"/>
              </a:ext>
            </a:extLst>
          </p:cNvPr>
          <p:cNvSpPr>
            <a:spLocks noGrp="1"/>
          </p:cNvSpPr>
          <p:nvPr>
            <p:ph type="sldNum" sz="quarter" idx="12"/>
          </p:nvPr>
        </p:nvSpPr>
        <p:spPr/>
        <p:txBody>
          <a:bodyPr/>
          <a:lstStyle/>
          <a:p>
            <a:fld id="{C4228B2F-DCD5-4BFB-98DD-2DA449AD3239}" type="slidenum">
              <a:rPr lang="zh-TW" altLang="en-US" smtClean="0"/>
              <a:pPr/>
              <a:t>107</a:t>
            </a:fld>
            <a:endParaRPr lang="zh-TW" altLang="en-US" dirty="0"/>
          </a:p>
        </p:txBody>
      </p:sp>
      <p:pic>
        <p:nvPicPr>
          <p:cNvPr id="10" name="圖片 9">
            <a:extLst>
              <a:ext uri="{FF2B5EF4-FFF2-40B4-BE49-F238E27FC236}">
                <a16:creationId xmlns:a16="http://schemas.microsoft.com/office/drawing/2014/main" id="{415A81BE-EAB6-2DAA-6B7E-A7AFFA25F7F6}"/>
              </a:ext>
            </a:extLst>
          </p:cNvPr>
          <p:cNvPicPr>
            <a:picLocks noChangeAspect="1"/>
          </p:cNvPicPr>
          <p:nvPr/>
        </p:nvPicPr>
        <p:blipFill rotWithShape="1">
          <a:blip r:embed="rId3"/>
          <a:srcRect l="6875" t="47619" r="53036" b="13702"/>
          <a:stretch/>
        </p:blipFill>
        <p:spPr>
          <a:xfrm>
            <a:off x="6248349" y="3112229"/>
            <a:ext cx="5835123" cy="3166821"/>
          </a:xfrm>
          <a:prstGeom prst="rect">
            <a:avLst/>
          </a:prstGeom>
        </p:spPr>
      </p:pic>
      <p:pic>
        <p:nvPicPr>
          <p:cNvPr id="12" name="圖片 11">
            <a:extLst>
              <a:ext uri="{FF2B5EF4-FFF2-40B4-BE49-F238E27FC236}">
                <a16:creationId xmlns:a16="http://schemas.microsoft.com/office/drawing/2014/main" id="{645DF9D8-1A80-5876-3EBD-58A59962491D}"/>
              </a:ext>
            </a:extLst>
          </p:cNvPr>
          <p:cNvPicPr>
            <a:picLocks noChangeAspect="1"/>
          </p:cNvPicPr>
          <p:nvPr/>
        </p:nvPicPr>
        <p:blipFill rotWithShape="1">
          <a:blip r:embed="rId4"/>
          <a:srcRect l="6250" t="44762" r="55982" b="37143"/>
          <a:stretch/>
        </p:blipFill>
        <p:spPr>
          <a:xfrm>
            <a:off x="6356877" y="1567007"/>
            <a:ext cx="5606524" cy="1510980"/>
          </a:xfrm>
          <a:prstGeom prst="rect">
            <a:avLst/>
          </a:prstGeom>
        </p:spPr>
      </p:pic>
      <p:cxnSp>
        <p:nvCxnSpPr>
          <p:cNvPr id="14" name="直線單箭頭接點 13">
            <a:extLst>
              <a:ext uri="{FF2B5EF4-FFF2-40B4-BE49-F238E27FC236}">
                <a16:creationId xmlns:a16="http://schemas.microsoft.com/office/drawing/2014/main" id="{4E38DCA2-2127-0DB8-5313-D073AB3A14E6}"/>
              </a:ext>
            </a:extLst>
          </p:cNvPr>
          <p:cNvCxnSpPr/>
          <p:nvPr/>
        </p:nvCxnSpPr>
        <p:spPr>
          <a:xfrm flipV="1">
            <a:off x="6705600" y="3429000"/>
            <a:ext cx="685800" cy="16655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DC466A03-E3FD-1866-3BE9-D74CE089BB8A}"/>
              </a:ext>
            </a:extLst>
          </p:cNvPr>
          <p:cNvCxnSpPr>
            <a:cxnSpLocks/>
          </p:cNvCxnSpPr>
          <p:nvPr/>
        </p:nvCxnSpPr>
        <p:spPr>
          <a:xfrm>
            <a:off x="7979229" y="3597582"/>
            <a:ext cx="729342" cy="19716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5446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Price vs. Living Area</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We observe how the price compares to the living area of all the houses sold.</a:t>
            </a:r>
            <a:endParaRPr lang="zh-TW" altLang="en-US" dirty="0"/>
          </a:p>
          <a:p>
            <a:r>
              <a:rPr lang="en-US" altLang="zh-TW" dirty="0">
                <a:solidFill>
                  <a:srgbClr val="0000FF"/>
                </a:solidFill>
              </a:rPr>
              <a:t>scatter()</a:t>
            </a:r>
            <a:r>
              <a:rPr lang="en-US" altLang="zh-TW" dirty="0"/>
              <a:t>:</a:t>
            </a:r>
            <a:r>
              <a:rPr lang="en-US" altLang="zh-TW" dirty="0">
                <a:solidFill>
                  <a:srgbClr val="0000FF"/>
                </a:solidFill>
              </a:rPr>
              <a:t> </a:t>
            </a:r>
            <a:r>
              <a:rPr lang="en-US" altLang="zh-TW" dirty="0"/>
              <a:t>Draw a scatter plot that </a:t>
            </a:r>
            <a:r>
              <a:rPr lang="en-US" altLang="zh-TW" b="0" i="0" dirty="0">
                <a:effectLst/>
              </a:rPr>
              <a:t>uses dots to represent values for </a:t>
            </a:r>
            <a:r>
              <a:rPr lang="en-US" altLang="zh-TW" dirty="0"/>
              <a:t>2</a:t>
            </a:r>
            <a:r>
              <a:rPr lang="en-US" altLang="zh-TW" b="0" i="0" dirty="0">
                <a:effectLst/>
              </a:rPr>
              <a:t> different numeric variables.</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108</a:t>
            </a:fld>
            <a:endParaRPr lang="zh-TW" altLang="en-US" dirty="0"/>
          </a:p>
        </p:txBody>
      </p:sp>
      <p:pic>
        <p:nvPicPr>
          <p:cNvPr id="6" name="圖片 5">
            <a:extLst>
              <a:ext uri="{FF2B5EF4-FFF2-40B4-BE49-F238E27FC236}">
                <a16:creationId xmlns:a16="http://schemas.microsoft.com/office/drawing/2014/main" id="{990F35AD-0225-F053-9A99-32A49B15E7BA}"/>
              </a:ext>
            </a:extLst>
          </p:cNvPr>
          <p:cNvPicPr>
            <a:picLocks noChangeAspect="1"/>
          </p:cNvPicPr>
          <p:nvPr/>
        </p:nvPicPr>
        <p:blipFill rotWithShape="1">
          <a:blip r:embed="rId3"/>
          <a:srcRect l="5969" t="34013" r="53393" b="46658"/>
          <a:stretch/>
        </p:blipFill>
        <p:spPr>
          <a:xfrm>
            <a:off x="2030005" y="3494192"/>
            <a:ext cx="8131989" cy="2175669"/>
          </a:xfrm>
          <a:prstGeom prst="rect">
            <a:avLst/>
          </a:prstGeom>
        </p:spPr>
      </p:pic>
    </p:spTree>
    <p:extLst>
      <p:ext uri="{BB962C8B-B14F-4D97-AF65-F5344CB8AC3E}">
        <p14:creationId xmlns:p14="http://schemas.microsoft.com/office/powerpoint/2010/main" val="2543467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Price vs. Living Area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67007"/>
            <a:ext cx="4909456" cy="4351338"/>
          </a:xfrm>
        </p:spPr>
        <p:txBody>
          <a:bodyPr>
            <a:normAutofit/>
          </a:bodyPr>
          <a:lstStyle/>
          <a:p>
            <a:pPr>
              <a:lnSpc>
                <a:spcPct val="130000"/>
              </a:lnSpc>
            </a:pPr>
            <a:r>
              <a:rPr lang="en-US" altLang="zh-TW" sz="3200" dirty="0"/>
              <a:t>The price gives us an expected trend of increasing prices with the increasing size of the house.</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109</a:t>
            </a:fld>
            <a:endParaRPr lang="zh-TW" altLang="en-US" dirty="0"/>
          </a:p>
        </p:txBody>
      </p:sp>
      <p:pic>
        <p:nvPicPr>
          <p:cNvPr id="5" name="圖片 4">
            <a:extLst>
              <a:ext uri="{FF2B5EF4-FFF2-40B4-BE49-F238E27FC236}">
                <a16:creationId xmlns:a16="http://schemas.microsoft.com/office/drawing/2014/main" id="{8A6EAD3D-38FE-3AF3-C279-C9B5F0047BDB}"/>
              </a:ext>
            </a:extLst>
          </p:cNvPr>
          <p:cNvPicPr>
            <a:picLocks noChangeAspect="1"/>
          </p:cNvPicPr>
          <p:nvPr/>
        </p:nvPicPr>
        <p:blipFill rotWithShape="1">
          <a:blip r:embed="rId3"/>
          <a:srcRect l="6160" t="30794" r="58661" b="11518"/>
          <a:stretch/>
        </p:blipFill>
        <p:spPr>
          <a:xfrm>
            <a:off x="5747656" y="1309250"/>
            <a:ext cx="5867399" cy="5412225"/>
          </a:xfrm>
          <a:prstGeom prst="rect">
            <a:avLst/>
          </a:prstGeom>
        </p:spPr>
      </p:pic>
    </p:spTree>
    <p:extLst>
      <p:ext uri="{BB962C8B-B14F-4D97-AF65-F5344CB8AC3E}">
        <p14:creationId xmlns:p14="http://schemas.microsoft.com/office/powerpoint/2010/main" val="721259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36525"/>
            <a:ext cx="10515600" cy="1325563"/>
          </a:xfrm>
        </p:spPr>
        <p:txBody>
          <a:bodyPr/>
          <a:lstStyle/>
          <a:p>
            <a:r>
              <a:rPr lang="en-US" altLang="zh-TW" dirty="0"/>
              <a:t>Install </a:t>
            </a:r>
            <a:r>
              <a:rPr lang="en-US" altLang="zh-TW" dirty="0" err="1"/>
              <a:t>Pyspark</a:t>
            </a:r>
            <a:r>
              <a:rPr lang="en-US" altLang="zh-TW" dirty="0"/>
              <a:t> on </a:t>
            </a:r>
            <a:r>
              <a:rPr lang="en-US" altLang="zh-TW" dirty="0" err="1"/>
              <a:t>Colab</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Install </a:t>
            </a:r>
            <a:r>
              <a:rPr lang="en-US" altLang="zh-TW" dirty="0" err="1"/>
              <a:t>PySpark</a:t>
            </a:r>
            <a:r>
              <a:rPr lang="en-US" altLang="zh-TW" dirty="0"/>
              <a:t> on </a:t>
            </a:r>
            <a:r>
              <a:rPr lang="en-US" altLang="zh-TW" dirty="0" err="1"/>
              <a:t>Colab</a:t>
            </a:r>
            <a:r>
              <a:rPr lang="en-US" altLang="zh-TW" dirty="0"/>
              <a:t> with</a:t>
            </a:r>
            <a:r>
              <a:rPr lang="en-US" altLang="zh-TW" dirty="0">
                <a:solidFill>
                  <a:schemeClr val="accent1"/>
                </a:solidFill>
              </a:rPr>
              <a:t> </a:t>
            </a:r>
            <a:r>
              <a:rPr lang="en-US" altLang="zh-TW" dirty="0">
                <a:solidFill>
                  <a:srgbClr val="0000FF"/>
                </a:solidFill>
              </a:rPr>
              <a:t>!pip install </a:t>
            </a:r>
            <a:r>
              <a:rPr lang="en-US" altLang="zh-TW" dirty="0" err="1">
                <a:solidFill>
                  <a:srgbClr val="0000FF"/>
                </a:solidFill>
              </a:rPr>
              <a:t>pyspark</a:t>
            </a:r>
            <a:r>
              <a:rPr lang="en-US" altLang="zh-TW" dirty="0"/>
              <a:t>.</a:t>
            </a:r>
          </a:p>
          <a:p>
            <a:r>
              <a:rPr lang="en-US" altLang="zh-TW" dirty="0"/>
              <a:t>Input </a:t>
            </a:r>
            <a:r>
              <a:rPr lang="en-US" altLang="zh-TW" dirty="0">
                <a:solidFill>
                  <a:srgbClr val="0000FF"/>
                </a:solidFill>
              </a:rPr>
              <a:t>from </a:t>
            </a:r>
            <a:r>
              <a:rPr lang="en-US" altLang="zh-TW" dirty="0" err="1">
                <a:solidFill>
                  <a:srgbClr val="0000FF"/>
                </a:solidFill>
              </a:rPr>
              <a:t>pyspark.sql</a:t>
            </a:r>
            <a:r>
              <a:rPr lang="en-US" altLang="zh-TW" dirty="0">
                <a:solidFill>
                  <a:srgbClr val="0000FF"/>
                </a:solidFill>
              </a:rPr>
              <a:t> import </a:t>
            </a:r>
            <a:r>
              <a:rPr lang="en-US" altLang="zh-TW" dirty="0" err="1">
                <a:solidFill>
                  <a:srgbClr val="0000FF"/>
                </a:solidFill>
              </a:rPr>
              <a:t>SparkSession</a:t>
            </a:r>
            <a:r>
              <a:rPr lang="en-US" altLang="zh-TW" dirty="0">
                <a:solidFill>
                  <a:schemeClr val="accent1"/>
                </a:solidFill>
              </a:rPr>
              <a:t> </a:t>
            </a:r>
            <a:r>
              <a:rPr lang="en-US" altLang="zh-TW" dirty="0"/>
              <a:t>to import and initialize </a:t>
            </a:r>
            <a:r>
              <a:rPr lang="en-US" altLang="zh-TW" dirty="0" err="1"/>
              <a:t>SparkSession</a:t>
            </a:r>
            <a:r>
              <a:rPr lang="en-US" altLang="zh-TW" dirty="0"/>
              <a:t> when executing Spark.</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a:t>
            </a:fld>
            <a:endParaRPr lang="zh-TW" altLang="en-US" dirty="0"/>
          </a:p>
        </p:txBody>
      </p:sp>
      <p:pic>
        <p:nvPicPr>
          <p:cNvPr id="6" name="圖片 5">
            <a:extLst>
              <a:ext uri="{FF2B5EF4-FFF2-40B4-BE49-F238E27FC236}">
                <a16:creationId xmlns:a16="http://schemas.microsoft.com/office/drawing/2014/main" id="{4365ACE2-0CB3-5E98-C971-7EC3815FFB38}"/>
              </a:ext>
            </a:extLst>
          </p:cNvPr>
          <p:cNvPicPr>
            <a:picLocks noChangeAspect="1"/>
          </p:cNvPicPr>
          <p:nvPr/>
        </p:nvPicPr>
        <p:blipFill rotWithShape="1">
          <a:blip r:embed="rId3"/>
          <a:srcRect l="5127" t="30748" r="34566" b="24898"/>
          <a:stretch/>
        </p:blipFill>
        <p:spPr>
          <a:xfrm>
            <a:off x="2419739" y="3429000"/>
            <a:ext cx="7352522" cy="3041780"/>
          </a:xfrm>
          <a:prstGeom prst="rect">
            <a:avLst/>
          </a:prstGeom>
        </p:spPr>
      </p:pic>
    </p:spTree>
    <p:extLst>
      <p:ext uri="{BB962C8B-B14F-4D97-AF65-F5344CB8AC3E}">
        <p14:creationId xmlns:p14="http://schemas.microsoft.com/office/powerpoint/2010/main" val="27946411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House Conditions vs. Price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67007"/>
            <a:ext cx="5159829" cy="4351338"/>
          </a:xfrm>
        </p:spPr>
        <p:txBody>
          <a:bodyPr>
            <a:noAutofit/>
          </a:bodyPr>
          <a:lstStyle/>
          <a:p>
            <a:pPr>
              <a:lnSpc>
                <a:spcPct val="130000"/>
              </a:lnSpc>
            </a:pPr>
            <a:r>
              <a:rPr lang="en-US" altLang="zh-TW" sz="3200" dirty="0"/>
              <a:t>On plotting the figure house conditions vs. price, we notice an expected trend of increasing prices with higher house ratings, as shown in the figure.</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110</a:t>
            </a:fld>
            <a:endParaRPr lang="zh-TW" altLang="en-US" dirty="0"/>
          </a:p>
        </p:txBody>
      </p:sp>
      <p:grpSp>
        <p:nvGrpSpPr>
          <p:cNvPr id="7" name="群組 6">
            <a:extLst>
              <a:ext uri="{FF2B5EF4-FFF2-40B4-BE49-F238E27FC236}">
                <a16:creationId xmlns:a16="http://schemas.microsoft.com/office/drawing/2014/main" id="{955F4BD4-C6B6-85E8-3617-A454B1440176}"/>
              </a:ext>
            </a:extLst>
          </p:cNvPr>
          <p:cNvGrpSpPr/>
          <p:nvPr/>
        </p:nvGrpSpPr>
        <p:grpSpPr>
          <a:xfrm>
            <a:off x="6357259" y="1229832"/>
            <a:ext cx="5529942" cy="5628168"/>
            <a:chOff x="6357259" y="1229832"/>
            <a:chExt cx="5529942" cy="5628168"/>
          </a:xfrm>
        </p:grpSpPr>
        <p:pic>
          <p:nvPicPr>
            <p:cNvPr id="6" name="圖片 5">
              <a:extLst>
                <a:ext uri="{FF2B5EF4-FFF2-40B4-BE49-F238E27FC236}">
                  <a16:creationId xmlns:a16="http://schemas.microsoft.com/office/drawing/2014/main" id="{3E529379-3ED9-04E2-CC9F-4D9744B0F41E}"/>
                </a:ext>
              </a:extLst>
            </p:cNvPr>
            <p:cNvPicPr>
              <a:picLocks noChangeAspect="1"/>
            </p:cNvPicPr>
            <p:nvPr/>
          </p:nvPicPr>
          <p:blipFill rotWithShape="1">
            <a:blip r:embed="rId3"/>
            <a:srcRect l="6199" t="40000" r="57755" b="41633"/>
            <a:stretch/>
          </p:blipFill>
          <p:spPr>
            <a:xfrm>
              <a:off x="6357259" y="1229832"/>
              <a:ext cx="5529942" cy="1585015"/>
            </a:xfrm>
            <a:prstGeom prst="rect">
              <a:avLst/>
            </a:prstGeom>
          </p:spPr>
        </p:pic>
        <p:pic>
          <p:nvPicPr>
            <p:cNvPr id="5" name="圖片 4">
              <a:extLst>
                <a:ext uri="{FF2B5EF4-FFF2-40B4-BE49-F238E27FC236}">
                  <a16:creationId xmlns:a16="http://schemas.microsoft.com/office/drawing/2014/main" id="{346F2F0E-AB3F-53A2-DD54-0A361A9C65C3}"/>
                </a:ext>
              </a:extLst>
            </p:cNvPr>
            <p:cNvPicPr>
              <a:picLocks noChangeAspect="1"/>
            </p:cNvPicPr>
            <p:nvPr/>
          </p:nvPicPr>
          <p:blipFill rotWithShape="1">
            <a:blip r:embed="rId4"/>
            <a:srcRect l="6199" t="43537" r="71301" b="17007"/>
            <a:stretch/>
          </p:blipFill>
          <p:spPr>
            <a:xfrm>
              <a:off x="6357259" y="2906561"/>
              <a:ext cx="4005942" cy="3951439"/>
            </a:xfrm>
            <a:prstGeom prst="rect">
              <a:avLst/>
            </a:prstGeom>
          </p:spPr>
        </p:pic>
      </p:grpSp>
    </p:spTree>
    <p:extLst>
      <p:ext uri="{BB962C8B-B14F-4D97-AF65-F5344CB8AC3E}">
        <p14:creationId xmlns:p14="http://schemas.microsoft.com/office/powerpoint/2010/main" val="15245103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Zip Code vs. Price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Using the following commands, we can learn which zip codes have the most house sales in the </a:t>
            </a:r>
            <a:r>
              <a:rPr lang="en-US" altLang="zh-TW" dirty="0" err="1"/>
              <a:t>dataframe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111</a:t>
            </a:fld>
            <a:endParaRPr lang="zh-TW" altLang="en-US" dirty="0"/>
          </a:p>
        </p:txBody>
      </p:sp>
      <p:pic>
        <p:nvPicPr>
          <p:cNvPr id="6" name="圖片 5">
            <a:extLst>
              <a:ext uri="{FF2B5EF4-FFF2-40B4-BE49-F238E27FC236}">
                <a16:creationId xmlns:a16="http://schemas.microsoft.com/office/drawing/2014/main" id="{EF2317F9-C563-8F38-DBAF-949F667D2BB6}"/>
              </a:ext>
            </a:extLst>
          </p:cNvPr>
          <p:cNvPicPr>
            <a:picLocks noChangeAspect="1"/>
          </p:cNvPicPr>
          <p:nvPr/>
        </p:nvPicPr>
        <p:blipFill rotWithShape="1">
          <a:blip r:embed="rId3"/>
          <a:srcRect l="6199" t="41361" r="56148" b="39311"/>
          <a:stretch/>
        </p:blipFill>
        <p:spPr>
          <a:xfrm>
            <a:off x="2288469" y="3092128"/>
            <a:ext cx="7615062" cy="2198865"/>
          </a:xfrm>
          <a:prstGeom prst="rect">
            <a:avLst/>
          </a:prstGeom>
        </p:spPr>
      </p:pic>
    </p:spTree>
    <p:extLst>
      <p:ext uri="{BB962C8B-B14F-4D97-AF65-F5344CB8AC3E}">
        <p14:creationId xmlns:p14="http://schemas.microsoft.com/office/powerpoint/2010/main" val="333952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Zip Code vs. Price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10496"/>
            <a:ext cx="5627914" cy="4605193"/>
          </a:xfrm>
        </p:spPr>
        <p:txBody>
          <a:bodyPr>
            <a:normAutofit/>
          </a:bodyPr>
          <a:lstStyle/>
          <a:p>
            <a:pPr>
              <a:lnSpc>
                <a:spcPct val="130000"/>
              </a:lnSpc>
            </a:pPr>
            <a:r>
              <a:rPr lang="en-US" altLang="zh-TW" dirty="0"/>
              <a:t>We noticed that certain zip codes have a higher density of houses sold compared to other areas. </a:t>
            </a:r>
          </a:p>
          <a:p>
            <a:pPr>
              <a:lnSpc>
                <a:spcPct val="130000"/>
              </a:lnSpc>
            </a:pPr>
            <a:endParaRPr lang="en-US" altLang="zh-TW" sz="400" dirty="0"/>
          </a:p>
          <a:p>
            <a:pPr>
              <a:lnSpc>
                <a:spcPct val="130000"/>
              </a:lnSpc>
            </a:pPr>
            <a:r>
              <a:rPr lang="en-US" altLang="zh-TW" dirty="0"/>
              <a:t>Compare the house price with zip codes to understand which areas are wealthier neighborhoods.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112</a:t>
            </a:fld>
            <a:endParaRPr lang="zh-TW" altLang="en-US" dirty="0"/>
          </a:p>
        </p:txBody>
      </p:sp>
      <p:pic>
        <p:nvPicPr>
          <p:cNvPr id="6" name="圖片 5">
            <a:extLst>
              <a:ext uri="{FF2B5EF4-FFF2-40B4-BE49-F238E27FC236}">
                <a16:creationId xmlns:a16="http://schemas.microsoft.com/office/drawing/2014/main" id="{A426237F-7145-C358-CCE3-83C4A2533DE0}"/>
              </a:ext>
            </a:extLst>
          </p:cNvPr>
          <p:cNvPicPr>
            <a:picLocks noChangeAspect="1"/>
          </p:cNvPicPr>
          <p:nvPr/>
        </p:nvPicPr>
        <p:blipFill rotWithShape="1">
          <a:blip r:embed="rId3"/>
          <a:srcRect l="6875" t="33469" r="60663" b="8707"/>
          <a:stretch/>
        </p:blipFill>
        <p:spPr>
          <a:xfrm>
            <a:off x="6542316" y="1326275"/>
            <a:ext cx="4963886" cy="4973637"/>
          </a:xfrm>
          <a:prstGeom prst="rect">
            <a:avLst/>
          </a:prstGeom>
        </p:spPr>
      </p:pic>
    </p:spTree>
    <p:extLst>
      <p:ext uri="{BB962C8B-B14F-4D97-AF65-F5344CB8AC3E}">
        <p14:creationId xmlns:p14="http://schemas.microsoft.com/office/powerpoint/2010/main" val="25870701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Since we have 21 columns, it becomes difficult to build models by incorporating all variables in one single model. </a:t>
            </a:r>
          </a:p>
          <a:p>
            <a:r>
              <a:rPr lang="en-US" altLang="zh-TW" dirty="0"/>
              <a:t>Dropping the id and date features from the dataset because they are unnecessary in our predicted model.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113</a:t>
            </a:fld>
            <a:endParaRPr lang="zh-TW" altLang="en-US" dirty="0"/>
          </a:p>
        </p:txBody>
      </p:sp>
      <p:pic>
        <p:nvPicPr>
          <p:cNvPr id="9" name="圖片 8">
            <a:extLst>
              <a:ext uri="{FF2B5EF4-FFF2-40B4-BE49-F238E27FC236}">
                <a16:creationId xmlns:a16="http://schemas.microsoft.com/office/drawing/2014/main" id="{1E45E926-A6B1-5828-824A-9C9A19F9C57C}"/>
              </a:ext>
            </a:extLst>
          </p:cNvPr>
          <p:cNvPicPr>
            <a:picLocks noChangeAspect="1"/>
          </p:cNvPicPr>
          <p:nvPr/>
        </p:nvPicPr>
        <p:blipFill rotWithShape="1">
          <a:blip r:embed="rId3"/>
          <a:srcRect l="4483" t="66360" r="61207" b="25977"/>
          <a:stretch/>
        </p:blipFill>
        <p:spPr>
          <a:xfrm>
            <a:off x="1912887" y="3983418"/>
            <a:ext cx="8366226" cy="1051037"/>
          </a:xfrm>
          <a:prstGeom prst="rect">
            <a:avLst/>
          </a:prstGeom>
        </p:spPr>
      </p:pic>
    </p:spTree>
    <p:extLst>
      <p:ext uri="{BB962C8B-B14F-4D97-AF65-F5344CB8AC3E}">
        <p14:creationId xmlns:p14="http://schemas.microsoft.com/office/powerpoint/2010/main" val="24543340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B61948-00E3-32E0-4201-06B30CB36110}"/>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991C16E5-E337-6153-E15F-7830C9F1DB67}"/>
              </a:ext>
            </a:extLst>
          </p:cNvPr>
          <p:cNvSpPr>
            <a:spLocks noGrp="1"/>
          </p:cNvSpPr>
          <p:nvPr>
            <p:ph idx="1"/>
          </p:nvPr>
        </p:nvSpPr>
        <p:spPr>
          <a:xfrm>
            <a:off x="838200" y="1426718"/>
            <a:ext cx="10515600" cy="4351338"/>
          </a:xfrm>
        </p:spPr>
        <p:txBody>
          <a:bodyPr/>
          <a:lstStyle/>
          <a:p>
            <a:r>
              <a:rPr lang="en-US" altLang="zh-TW" dirty="0"/>
              <a:t>After dropping the id and date columns, the new </a:t>
            </a:r>
            <a:r>
              <a:rPr lang="en-US" altLang="zh-TW" dirty="0" err="1"/>
              <a:t>dataframe</a:t>
            </a:r>
            <a:r>
              <a:rPr lang="en-US" altLang="zh-TW" dirty="0"/>
              <a:t> contains 19 variables, as shown below.</a:t>
            </a:r>
            <a:endParaRPr lang="zh-TW" altLang="en-US" dirty="0"/>
          </a:p>
        </p:txBody>
      </p:sp>
      <p:sp>
        <p:nvSpPr>
          <p:cNvPr id="4" name="投影片編號版面配置區 3">
            <a:extLst>
              <a:ext uri="{FF2B5EF4-FFF2-40B4-BE49-F238E27FC236}">
                <a16:creationId xmlns:a16="http://schemas.microsoft.com/office/drawing/2014/main" id="{3E643F88-F13B-88D7-36EB-F3090EA0529A}"/>
              </a:ext>
            </a:extLst>
          </p:cNvPr>
          <p:cNvSpPr>
            <a:spLocks noGrp="1"/>
          </p:cNvSpPr>
          <p:nvPr>
            <p:ph type="sldNum" sz="quarter" idx="12"/>
          </p:nvPr>
        </p:nvSpPr>
        <p:spPr/>
        <p:txBody>
          <a:bodyPr/>
          <a:lstStyle/>
          <a:p>
            <a:fld id="{C4228B2F-DCD5-4BFB-98DD-2DA449AD3239}" type="slidenum">
              <a:rPr lang="zh-TW" altLang="en-US" smtClean="0"/>
              <a:pPr/>
              <a:t>114</a:t>
            </a:fld>
            <a:endParaRPr lang="zh-TW" altLang="en-US" dirty="0"/>
          </a:p>
        </p:txBody>
      </p:sp>
      <p:grpSp>
        <p:nvGrpSpPr>
          <p:cNvPr id="8" name="群組 7">
            <a:extLst>
              <a:ext uri="{FF2B5EF4-FFF2-40B4-BE49-F238E27FC236}">
                <a16:creationId xmlns:a16="http://schemas.microsoft.com/office/drawing/2014/main" id="{09B0DFEB-21D7-0E24-4CFF-C932C353CC21}"/>
              </a:ext>
            </a:extLst>
          </p:cNvPr>
          <p:cNvGrpSpPr/>
          <p:nvPr/>
        </p:nvGrpSpPr>
        <p:grpSpPr>
          <a:xfrm>
            <a:off x="337292" y="2725967"/>
            <a:ext cx="11517415" cy="3468005"/>
            <a:chOff x="566057" y="2986642"/>
            <a:chExt cx="11059886" cy="3150705"/>
          </a:xfrm>
        </p:grpSpPr>
        <p:pic>
          <p:nvPicPr>
            <p:cNvPr id="6" name="圖片 5">
              <a:extLst>
                <a:ext uri="{FF2B5EF4-FFF2-40B4-BE49-F238E27FC236}">
                  <a16:creationId xmlns:a16="http://schemas.microsoft.com/office/drawing/2014/main" id="{E77366DF-2581-958A-409A-8AED0651DE60}"/>
                </a:ext>
              </a:extLst>
            </p:cNvPr>
            <p:cNvPicPr>
              <a:picLocks noChangeAspect="1"/>
            </p:cNvPicPr>
            <p:nvPr/>
          </p:nvPicPr>
          <p:blipFill rotWithShape="1">
            <a:blip r:embed="rId3"/>
            <a:srcRect l="6161" t="42540" r="3124" b="11518"/>
            <a:stretch/>
          </p:blipFill>
          <p:spPr>
            <a:xfrm>
              <a:off x="566057" y="2986642"/>
              <a:ext cx="11059886" cy="3150705"/>
            </a:xfrm>
            <a:prstGeom prst="rect">
              <a:avLst/>
            </a:prstGeom>
          </p:spPr>
        </p:pic>
        <p:sp>
          <p:nvSpPr>
            <p:cNvPr id="7" name="矩形 6">
              <a:extLst>
                <a:ext uri="{FF2B5EF4-FFF2-40B4-BE49-F238E27FC236}">
                  <a16:creationId xmlns:a16="http://schemas.microsoft.com/office/drawing/2014/main" id="{080BAC10-7EB4-F693-AC5E-81E1EF6BE86C}"/>
                </a:ext>
              </a:extLst>
            </p:cNvPr>
            <p:cNvSpPr/>
            <p:nvPr/>
          </p:nvSpPr>
          <p:spPr>
            <a:xfrm>
              <a:off x="1306286" y="5918345"/>
              <a:ext cx="696685" cy="21900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6744955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67007"/>
            <a:ext cx="5421086" cy="4351338"/>
          </a:xfrm>
        </p:spPr>
        <p:txBody>
          <a:bodyPr>
            <a:normAutofit/>
          </a:bodyPr>
          <a:lstStyle/>
          <a:p>
            <a:pPr>
              <a:lnSpc>
                <a:spcPct val="130000"/>
              </a:lnSpc>
            </a:pPr>
            <a:r>
              <a:rPr lang="en-US" altLang="zh-TW" sz="3200" dirty="0"/>
              <a:t>We want to observe the correlation between price and other variables.</a:t>
            </a:r>
          </a:p>
          <a:p>
            <a:pPr>
              <a:lnSpc>
                <a:spcPct val="130000"/>
              </a:lnSpc>
            </a:pPr>
            <a:r>
              <a:rPr lang="en-US" altLang="zh-TW" sz="3200" dirty="0"/>
              <a:t>copy(): Copy the variable of house prices into a new </a:t>
            </a:r>
            <a:r>
              <a:rPr lang="en-US" altLang="zh-TW" sz="3200" dirty="0" err="1"/>
              <a:t>dataframe</a:t>
            </a:r>
            <a:r>
              <a:rPr lang="en-US" altLang="zh-TW" sz="3200" dirty="0"/>
              <a:t>.</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115</a:t>
            </a:fld>
            <a:endParaRPr lang="zh-TW" altLang="en-US" dirty="0"/>
          </a:p>
        </p:txBody>
      </p:sp>
      <p:grpSp>
        <p:nvGrpSpPr>
          <p:cNvPr id="7" name="群組 6">
            <a:extLst>
              <a:ext uri="{FF2B5EF4-FFF2-40B4-BE49-F238E27FC236}">
                <a16:creationId xmlns:a16="http://schemas.microsoft.com/office/drawing/2014/main" id="{B6B800CA-3F54-1D75-6186-979F2C09D521}"/>
              </a:ext>
            </a:extLst>
          </p:cNvPr>
          <p:cNvGrpSpPr/>
          <p:nvPr/>
        </p:nvGrpSpPr>
        <p:grpSpPr>
          <a:xfrm>
            <a:off x="6342813" y="1567007"/>
            <a:ext cx="4666862" cy="4607897"/>
            <a:chOff x="7006841" y="1567007"/>
            <a:chExt cx="4666862" cy="4607897"/>
          </a:xfrm>
        </p:grpSpPr>
        <p:pic>
          <p:nvPicPr>
            <p:cNvPr id="6" name="圖片 5">
              <a:extLst>
                <a:ext uri="{FF2B5EF4-FFF2-40B4-BE49-F238E27FC236}">
                  <a16:creationId xmlns:a16="http://schemas.microsoft.com/office/drawing/2014/main" id="{37942C46-4391-9DC9-38CF-A6A61FA4AD09}"/>
                </a:ext>
              </a:extLst>
            </p:cNvPr>
            <p:cNvPicPr>
              <a:picLocks noChangeAspect="1"/>
            </p:cNvPicPr>
            <p:nvPr/>
          </p:nvPicPr>
          <p:blipFill rotWithShape="1">
            <a:blip r:embed="rId3"/>
            <a:srcRect l="6123" t="30885" r="66403" b="56797"/>
            <a:stretch/>
          </p:blipFill>
          <p:spPr>
            <a:xfrm>
              <a:off x="7006841" y="1567007"/>
              <a:ext cx="4666862" cy="1176949"/>
            </a:xfrm>
            <a:prstGeom prst="rect">
              <a:avLst/>
            </a:prstGeom>
          </p:spPr>
        </p:pic>
        <p:pic>
          <p:nvPicPr>
            <p:cNvPr id="5" name="圖片 4">
              <a:extLst>
                <a:ext uri="{FF2B5EF4-FFF2-40B4-BE49-F238E27FC236}">
                  <a16:creationId xmlns:a16="http://schemas.microsoft.com/office/drawing/2014/main" id="{8411435E-F5CA-52C0-3329-29DECEE8543D}"/>
                </a:ext>
              </a:extLst>
            </p:cNvPr>
            <p:cNvPicPr>
              <a:picLocks noChangeAspect="1"/>
            </p:cNvPicPr>
            <p:nvPr/>
          </p:nvPicPr>
          <p:blipFill rotWithShape="1">
            <a:blip r:embed="rId3"/>
            <a:srcRect l="6123" t="44619" r="76099" b="11292"/>
            <a:stretch/>
          </p:blipFill>
          <p:spPr>
            <a:xfrm>
              <a:off x="7006841" y="2925401"/>
              <a:ext cx="2329543" cy="3249503"/>
            </a:xfrm>
            <a:prstGeom prst="rect">
              <a:avLst/>
            </a:prstGeom>
          </p:spPr>
        </p:pic>
      </p:grpSp>
    </p:spTree>
    <p:extLst>
      <p:ext uri="{BB962C8B-B14F-4D97-AF65-F5344CB8AC3E}">
        <p14:creationId xmlns:p14="http://schemas.microsoft.com/office/powerpoint/2010/main" val="10273976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25563"/>
            <a:ext cx="10515600" cy="4351338"/>
          </a:xfrm>
        </p:spPr>
        <p:txBody>
          <a:bodyPr/>
          <a:lstStyle/>
          <a:p>
            <a:r>
              <a:rPr lang="en-US" altLang="zh-TW" dirty="0"/>
              <a:t>The correlation between price and every other variable can be manually found by using </a:t>
            </a:r>
            <a:r>
              <a:rPr lang="en-US" altLang="zh-TW" dirty="0" err="1">
                <a:solidFill>
                  <a:srgbClr val="0000FF"/>
                </a:solidFill>
              </a:rPr>
              <a:t>corr</a:t>
            </a:r>
            <a:r>
              <a:rPr lang="en-US" altLang="zh-TW" dirty="0">
                <a:solidFill>
                  <a:srgbClr val="0000FF"/>
                </a:solidFill>
              </a:rPr>
              <a:t>()</a:t>
            </a:r>
            <a:r>
              <a:rPr lang="en-US" altLang="zh-TW" dirty="0"/>
              <a:t>.</a:t>
            </a:r>
            <a:r>
              <a:rPr lang="en-US" altLang="zh-TW" dirty="0">
                <a:solidFill>
                  <a:srgbClr val="0000FF"/>
                </a:solidFill>
              </a:rPr>
              <a:t> </a:t>
            </a:r>
            <a:endParaRPr lang="en-US" altLang="zh-TW" b="0" i="0" dirty="0">
              <a:solidFill>
                <a:srgbClr val="0000FF"/>
              </a:solidFill>
              <a:effectLst/>
            </a:endParaRP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116</a:t>
            </a:fld>
            <a:endParaRPr lang="zh-TW" altLang="en-US" dirty="0"/>
          </a:p>
        </p:txBody>
      </p:sp>
      <p:pic>
        <p:nvPicPr>
          <p:cNvPr id="6" name="圖片 5">
            <a:extLst>
              <a:ext uri="{FF2B5EF4-FFF2-40B4-BE49-F238E27FC236}">
                <a16:creationId xmlns:a16="http://schemas.microsoft.com/office/drawing/2014/main" id="{D847E5E9-ED42-753C-B242-AB63FDB36140}"/>
              </a:ext>
            </a:extLst>
          </p:cNvPr>
          <p:cNvPicPr>
            <a:picLocks noChangeAspect="1"/>
          </p:cNvPicPr>
          <p:nvPr/>
        </p:nvPicPr>
        <p:blipFill rotWithShape="1">
          <a:blip r:embed="rId3"/>
          <a:srcRect l="5127" t="28571" r="40383" b="25034"/>
          <a:stretch/>
        </p:blipFill>
        <p:spPr>
          <a:xfrm>
            <a:off x="1887894" y="2508114"/>
            <a:ext cx="8416212" cy="4030798"/>
          </a:xfrm>
          <a:prstGeom prst="rect">
            <a:avLst/>
          </a:prstGeom>
        </p:spPr>
      </p:pic>
    </p:spTree>
    <p:extLst>
      <p:ext uri="{BB962C8B-B14F-4D97-AF65-F5344CB8AC3E}">
        <p14:creationId xmlns:p14="http://schemas.microsoft.com/office/powerpoint/2010/main" val="20960456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831A3-C0DB-1B60-59DF-C97956039715}"/>
              </a:ext>
            </a:extLst>
          </p:cNvPr>
          <p:cNvSpPr>
            <a:spLocks noGrp="1"/>
          </p:cNvSpPr>
          <p:nvPr>
            <p:ph type="title"/>
          </p:nvPr>
        </p:nvSpPr>
        <p:spPr>
          <a:xfrm>
            <a:off x="838200" y="0"/>
            <a:ext cx="10515600" cy="1325563"/>
          </a:xfrm>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8E5C875B-CB82-122E-7D22-BE6906DDBEC4}"/>
              </a:ext>
            </a:extLst>
          </p:cNvPr>
          <p:cNvSpPr>
            <a:spLocks noGrp="1"/>
          </p:cNvSpPr>
          <p:nvPr>
            <p:ph idx="1"/>
          </p:nvPr>
        </p:nvSpPr>
        <p:spPr>
          <a:xfrm>
            <a:off x="838200" y="1280052"/>
            <a:ext cx="10515600" cy="4986193"/>
          </a:xfrm>
        </p:spPr>
        <p:txBody>
          <a:bodyPr>
            <a:normAutofit/>
          </a:bodyPr>
          <a:lstStyle/>
          <a:p>
            <a:r>
              <a:rPr lang="en-US" altLang="zh-TW" dirty="0"/>
              <a:t>Pearson's correlation coefficient is the most commonly used coefficient. The correlation coefficient usually takes on a value between </a:t>
            </a:r>
            <a:r>
              <a:rPr lang="en-US" altLang="zh-TW" dirty="0">
                <a:solidFill>
                  <a:srgbClr val="0000FF"/>
                </a:solidFill>
              </a:rPr>
              <a:t>-1</a:t>
            </a:r>
            <a:r>
              <a:rPr lang="en-US" altLang="zh-TW" dirty="0"/>
              <a:t> and </a:t>
            </a:r>
            <a:r>
              <a:rPr lang="en-US" altLang="zh-TW" dirty="0">
                <a:solidFill>
                  <a:srgbClr val="0000FF"/>
                </a:solidFill>
              </a:rPr>
              <a:t>+1</a:t>
            </a:r>
            <a:r>
              <a:rPr lang="en-US" altLang="zh-TW" dirty="0"/>
              <a:t>.</a:t>
            </a:r>
          </a:p>
          <a:p>
            <a:r>
              <a:rPr lang="en-US" altLang="zh-TW" dirty="0"/>
              <a:t>A correlation coefficient of </a:t>
            </a:r>
            <a:r>
              <a:rPr lang="en-US" altLang="zh-TW" dirty="0">
                <a:solidFill>
                  <a:srgbClr val="0000FF"/>
                </a:solidFill>
              </a:rPr>
              <a:t>+1</a:t>
            </a:r>
            <a:r>
              <a:rPr lang="en-US" altLang="zh-TW" dirty="0"/>
              <a:t> means that for every positive increase in one variable, there is a positive increase of a fixed proportion in the other. </a:t>
            </a:r>
          </a:p>
          <a:p>
            <a:r>
              <a:rPr lang="en-US" altLang="zh-TW" dirty="0"/>
              <a:t>A correlation coefficient of </a:t>
            </a:r>
            <a:r>
              <a:rPr lang="en-US" altLang="zh-TW" dirty="0">
                <a:solidFill>
                  <a:srgbClr val="0000FF"/>
                </a:solidFill>
              </a:rPr>
              <a:t>-1</a:t>
            </a:r>
            <a:r>
              <a:rPr lang="en-US" altLang="zh-TW" dirty="0"/>
              <a:t> means that for every positive increase in one variable, there is a negative decrease of a fixed proportion in the other. </a:t>
            </a:r>
          </a:p>
          <a:p>
            <a:r>
              <a:rPr lang="en-US" altLang="zh-TW" dirty="0"/>
              <a:t>Zero means that for every increase, there isn't a positive or negative increase. The two variables just aren't related.</a:t>
            </a:r>
            <a:endParaRPr lang="zh-TW" altLang="en-US" dirty="0"/>
          </a:p>
        </p:txBody>
      </p:sp>
      <p:sp>
        <p:nvSpPr>
          <p:cNvPr id="4" name="投影片編號版面配置區 3">
            <a:extLst>
              <a:ext uri="{FF2B5EF4-FFF2-40B4-BE49-F238E27FC236}">
                <a16:creationId xmlns:a16="http://schemas.microsoft.com/office/drawing/2014/main" id="{EA86DD6D-6A2C-DCEB-4175-D89B9D129599}"/>
              </a:ext>
            </a:extLst>
          </p:cNvPr>
          <p:cNvSpPr>
            <a:spLocks noGrp="1"/>
          </p:cNvSpPr>
          <p:nvPr>
            <p:ph type="sldNum" sz="quarter" idx="12"/>
          </p:nvPr>
        </p:nvSpPr>
        <p:spPr/>
        <p:txBody>
          <a:bodyPr/>
          <a:lstStyle/>
          <a:p>
            <a:fld id="{C4228B2F-DCD5-4BFB-98DD-2DA449AD3239}" type="slidenum">
              <a:rPr lang="zh-TW" altLang="en-US" smtClean="0"/>
              <a:pPr/>
              <a:t>117</a:t>
            </a:fld>
            <a:endParaRPr lang="zh-TW" altLang="en-US" dirty="0"/>
          </a:p>
        </p:txBody>
      </p:sp>
    </p:spTree>
    <p:extLst>
      <p:ext uri="{BB962C8B-B14F-4D97-AF65-F5344CB8AC3E}">
        <p14:creationId xmlns:p14="http://schemas.microsoft.com/office/powerpoint/2010/main" val="14292489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25563"/>
            <a:ext cx="10515600" cy="4351338"/>
          </a:xfrm>
        </p:spPr>
        <p:txBody>
          <a:bodyPr/>
          <a:lstStyle/>
          <a:p>
            <a:r>
              <a:rPr lang="en-US" altLang="zh-TW" dirty="0"/>
              <a:t>The correlation between price and other variables are shown in the following figure.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118</a:t>
            </a:fld>
            <a:endParaRPr lang="zh-TW" altLang="en-US" dirty="0"/>
          </a:p>
        </p:txBody>
      </p:sp>
      <p:pic>
        <p:nvPicPr>
          <p:cNvPr id="6" name="圖片 5">
            <a:extLst>
              <a:ext uri="{FF2B5EF4-FFF2-40B4-BE49-F238E27FC236}">
                <a16:creationId xmlns:a16="http://schemas.microsoft.com/office/drawing/2014/main" id="{4C801FF1-F1F6-B109-4B66-E1257958F2F7}"/>
              </a:ext>
            </a:extLst>
          </p:cNvPr>
          <p:cNvPicPr>
            <a:picLocks noChangeAspect="1"/>
          </p:cNvPicPr>
          <p:nvPr/>
        </p:nvPicPr>
        <p:blipFill rotWithShape="1">
          <a:blip r:embed="rId3"/>
          <a:srcRect l="5051" t="41497" r="62270" b="16190"/>
          <a:stretch/>
        </p:blipFill>
        <p:spPr>
          <a:xfrm>
            <a:off x="3278155" y="2434229"/>
            <a:ext cx="5635690" cy="4104683"/>
          </a:xfrm>
          <a:prstGeom prst="rect">
            <a:avLst/>
          </a:prstGeom>
        </p:spPr>
      </p:pic>
    </p:spTree>
    <p:extLst>
      <p:ext uri="{BB962C8B-B14F-4D97-AF65-F5344CB8AC3E}">
        <p14:creationId xmlns:p14="http://schemas.microsoft.com/office/powerpoint/2010/main" val="4191126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26899"/>
            <a:ext cx="10515600" cy="1325563"/>
          </a:xfrm>
        </p:spPr>
        <p:txBody>
          <a:bodyPr/>
          <a:lstStyle/>
          <a:p>
            <a:r>
              <a:rPr lang="en-US" altLang="zh-TW" dirty="0"/>
              <a:t>Model Prediction (Cont’d)</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a:xfrm>
            <a:off x="9375710" y="6390979"/>
            <a:ext cx="2743200" cy="365125"/>
          </a:xfrm>
        </p:spPr>
        <p:txBody>
          <a:bodyPr/>
          <a:lstStyle/>
          <a:p>
            <a:fld id="{C4228B2F-DCD5-4BFB-98DD-2DA449AD3239}" type="slidenum">
              <a:rPr lang="zh-TW" altLang="en-US" smtClean="0"/>
              <a:pPr/>
              <a:t>119</a:t>
            </a:fld>
            <a:endParaRPr lang="zh-TW" altLang="en-US" dirty="0"/>
          </a:p>
        </p:txBody>
      </p:sp>
      <p:sp>
        <p:nvSpPr>
          <p:cNvPr id="8" name="內容版面配置區 7">
            <a:extLst>
              <a:ext uri="{FF2B5EF4-FFF2-40B4-BE49-F238E27FC236}">
                <a16:creationId xmlns:a16="http://schemas.microsoft.com/office/drawing/2014/main" id="{19C9EDEF-EC3F-D388-ECC9-84F67E75A3DA}"/>
              </a:ext>
            </a:extLst>
          </p:cNvPr>
          <p:cNvSpPr>
            <a:spLocks noGrp="1"/>
          </p:cNvSpPr>
          <p:nvPr>
            <p:ph idx="1"/>
          </p:nvPr>
        </p:nvSpPr>
        <p:spPr>
          <a:xfrm>
            <a:off x="838200" y="1567007"/>
            <a:ext cx="7119257" cy="4703164"/>
          </a:xfrm>
        </p:spPr>
        <p:txBody>
          <a:bodyPr>
            <a:normAutofit/>
          </a:bodyPr>
          <a:lstStyle/>
          <a:p>
            <a:pPr>
              <a:lnSpc>
                <a:spcPct val="130000"/>
              </a:lnSpc>
            </a:pPr>
            <a:r>
              <a:rPr lang="en-US" altLang="zh-TW" dirty="0"/>
              <a:t>The correlation coefficients can be found by using the simplified code that gives the same values. </a:t>
            </a:r>
          </a:p>
          <a:p>
            <a:pPr>
              <a:lnSpc>
                <a:spcPct val="130000"/>
              </a:lnSpc>
            </a:pPr>
            <a:r>
              <a:rPr lang="en-US" altLang="zh-TW" dirty="0" err="1">
                <a:solidFill>
                  <a:srgbClr val="0000FF"/>
                </a:solidFill>
              </a:rPr>
              <a:t>iloc</a:t>
            </a:r>
            <a:r>
              <a:rPr lang="en-US" altLang="zh-TW" dirty="0">
                <a:solidFill>
                  <a:srgbClr val="0000FF"/>
                </a:solidFill>
              </a:rPr>
              <a:t>[] </a:t>
            </a:r>
            <a:r>
              <a:rPr lang="en-US" altLang="zh-TW" dirty="0"/>
              <a:t>can specify the variable position in a </a:t>
            </a:r>
            <a:r>
              <a:rPr lang="en-US" altLang="zh-TW" dirty="0" err="1"/>
              <a:t>boolean</a:t>
            </a:r>
            <a:r>
              <a:rPr lang="en-US" altLang="zh-TW" dirty="0"/>
              <a:t> array (from 0 to length-1 of the axis).</a:t>
            </a:r>
            <a:endParaRPr lang="zh-TW" altLang="en-US" dirty="0"/>
          </a:p>
        </p:txBody>
      </p:sp>
      <p:grpSp>
        <p:nvGrpSpPr>
          <p:cNvPr id="11" name="群組 10">
            <a:extLst>
              <a:ext uri="{FF2B5EF4-FFF2-40B4-BE49-F238E27FC236}">
                <a16:creationId xmlns:a16="http://schemas.microsoft.com/office/drawing/2014/main" id="{BDD1E825-2B9F-E3E9-5EBA-F2A457534C9F}"/>
              </a:ext>
            </a:extLst>
          </p:cNvPr>
          <p:cNvGrpSpPr/>
          <p:nvPr/>
        </p:nvGrpSpPr>
        <p:grpSpPr>
          <a:xfrm>
            <a:off x="8234265" y="939655"/>
            <a:ext cx="3393231" cy="5650212"/>
            <a:chOff x="7679094" y="1105892"/>
            <a:chExt cx="3393231" cy="5650212"/>
          </a:xfrm>
        </p:grpSpPr>
        <p:pic>
          <p:nvPicPr>
            <p:cNvPr id="9" name="圖片 8">
              <a:extLst>
                <a:ext uri="{FF2B5EF4-FFF2-40B4-BE49-F238E27FC236}">
                  <a16:creationId xmlns:a16="http://schemas.microsoft.com/office/drawing/2014/main" id="{55ADA56C-C703-D96A-8AD7-96E4E4E3E6E0}"/>
                </a:ext>
              </a:extLst>
            </p:cNvPr>
            <p:cNvPicPr>
              <a:picLocks noChangeAspect="1"/>
            </p:cNvPicPr>
            <p:nvPr/>
          </p:nvPicPr>
          <p:blipFill rotWithShape="1">
            <a:blip r:embed="rId3"/>
            <a:srcRect l="5049" t="29797" r="77672" b="65393"/>
            <a:stretch/>
          </p:blipFill>
          <p:spPr>
            <a:xfrm>
              <a:off x="7679094" y="1105892"/>
              <a:ext cx="3393231" cy="531256"/>
            </a:xfrm>
            <a:prstGeom prst="rect">
              <a:avLst/>
            </a:prstGeom>
          </p:spPr>
        </p:pic>
        <p:pic>
          <p:nvPicPr>
            <p:cNvPr id="10" name="內容版面配置區 4">
              <a:extLst>
                <a:ext uri="{FF2B5EF4-FFF2-40B4-BE49-F238E27FC236}">
                  <a16:creationId xmlns:a16="http://schemas.microsoft.com/office/drawing/2014/main" id="{FD3DE736-28D9-67FE-9605-4E49908EABB1}"/>
                </a:ext>
              </a:extLst>
            </p:cNvPr>
            <p:cNvPicPr>
              <a:picLocks noChangeAspect="1"/>
            </p:cNvPicPr>
            <p:nvPr/>
          </p:nvPicPr>
          <p:blipFill rotWithShape="1">
            <a:blip r:embed="rId3"/>
            <a:srcRect l="7543" t="35026" r="75282" b="12244"/>
            <a:stretch/>
          </p:blipFill>
          <p:spPr>
            <a:xfrm>
              <a:off x="7679094" y="1637148"/>
              <a:ext cx="2964025" cy="5118956"/>
            </a:xfrm>
            <a:prstGeom prst="rect">
              <a:avLst/>
            </a:prstGeom>
          </p:spPr>
        </p:pic>
      </p:grpSp>
    </p:spTree>
    <p:extLst>
      <p:ext uri="{BB962C8B-B14F-4D97-AF65-F5344CB8AC3E}">
        <p14:creationId xmlns:p14="http://schemas.microsoft.com/office/powerpoint/2010/main" val="2617026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199" y="0"/>
            <a:ext cx="10515600" cy="1325563"/>
          </a:xfrm>
        </p:spPr>
        <p:txBody>
          <a:bodyPr/>
          <a:lstStyle/>
          <a:p>
            <a:r>
              <a:rPr lang="en-US" altLang="zh-TW" dirty="0" err="1"/>
              <a:t>SparkSession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174920"/>
            <a:ext cx="10515600" cy="4351338"/>
          </a:xfrm>
        </p:spPr>
        <p:txBody>
          <a:bodyPr/>
          <a:lstStyle/>
          <a:p>
            <a:r>
              <a:rPr lang="en-US" altLang="zh-TW" dirty="0">
                <a:solidFill>
                  <a:srgbClr val="0000FF"/>
                </a:solidFill>
              </a:rPr>
              <a:t>master(“local”)</a:t>
            </a:r>
            <a:r>
              <a:rPr lang="en-US" altLang="zh-TW" dirty="0"/>
              <a:t>:</a:t>
            </a:r>
            <a:r>
              <a:rPr lang="en-US" altLang="zh-TW" dirty="0">
                <a:solidFill>
                  <a:schemeClr val="accent1"/>
                </a:solidFill>
              </a:rPr>
              <a:t> </a:t>
            </a:r>
            <a:r>
              <a:rPr lang="en-US" altLang="zh-TW" dirty="0"/>
              <a:t>Set the Spark master URL to connect to, </a:t>
            </a:r>
            <a:r>
              <a:rPr lang="en-US" altLang="zh-TW" sz="2800" dirty="0"/>
              <a:t>and “local” means to run locally</a:t>
            </a:r>
            <a:r>
              <a:rPr lang="en-US" altLang="zh-TW" dirty="0"/>
              <a:t>.</a:t>
            </a:r>
          </a:p>
          <a:p>
            <a:r>
              <a:rPr lang="en-US" altLang="zh-TW" dirty="0" err="1">
                <a:solidFill>
                  <a:srgbClr val="0000FF"/>
                </a:solidFill>
              </a:rPr>
              <a:t>appName</a:t>
            </a:r>
            <a:r>
              <a:rPr lang="en-US" altLang="zh-TW" dirty="0">
                <a:solidFill>
                  <a:srgbClr val="0000FF"/>
                </a:solidFill>
              </a:rPr>
              <a:t>()</a:t>
            </a:r>
            <a:r>
              <a:rPr lang="en-US" altLang="zh-TW" dirty="0"/>
              <a:t>:</a:t>
            </a:r>
            <a:r>
              <a:rPr lang="en-US" altLang="zh-TW" dirty="0">
                <a:solidFill>
                  <a:srgbClr val="0000FF"/>
                </a:solidFill>
              </a:rPr>
              <a:t> </a:t>
            </a:r>
            <a:r>
              <a:rPr lang="en-US" altLang="zh-TW" dirty="0">
                <a:solidFill>
                  <a:srgbClr val="333333"/>
                </a:solidFill>
              </a:rPr>
              <a:t>S</a:t>
            </a:r>
            <a:r>
              <a:rPr lang="en-US" altLang="zh-TW" b="0" i="0" dirty="0">
                <a:solidFill>
                  <a:srgbClr val="333333"/>
                </a:solidFill>
                <a:effectLst/>
              </a:rPr>
              <a:t>et a name for the application.</a:t>
            </a:r>
          </a:p>
          <a:p>
            <a:r>
              <a:rPr lang="en-US" altLang="zh-TW" dirty="0">
                <a:solidFill>
                  <a:srgbClr val="0000FF"/>
                </a:solidFill>
              </a:rPr>
              <a:t>Config()</a:t>
            </a:r>
            <a:r>
              <a:rPr lang="en-US" altLang="zh-TW" dirty="0"/>
              <a:t>:</a:t>
            </a:r>
            <a:r>
              <a:rPr lang="en-US" altLang="zh-TW" dirty="0">
                <a:solidFill>
                  <a:srgbClr val="0000FF"/>
                </a:solidFill>
              </a:rPr>
              <a:t> </a:t>
            </a:r>
            <a:r>
              <a:rPr lang="en-US" altLang="zh-TW" dirty="0"/>
              <a:t>Configure 6 GB of space for </a:t>
            </a:r>
            <a:r>
              <a:rPr lang="en-US" altLang="zh-TW" dirty="0" err="1"/>
              <a:t>spark.executor.memory</a:t>
            </a:r>
            <a:r>
              <a:rPr lang="en-US" altLang="zh-TW" dirty="0"/>
              <a:t>.</a:t>
            </a:r>
          </a:p>
          <a:p>
            <a:r>
              <a:rPr lang="en-US" altLang="zh-TW" dirty="0" err="1">
                <a:solidFill>
                  <a:srgbClr val="0000FF"/>
                </a:solidFill>
              </a:rPr>
              <a:t>getOrCreate</a:t>
            </a:r>
            <a:r>
              <a:rPr lang="en-US" altLang="zh-TW" dirty="0">
                <a:solidFill>
                  <a:srgbClr val="0000FF"/>
                </a:solidFill>
              </a:rPr>
              <a:t>()</a:t>
            </a:r>
            <a:r>
              <a:rPr lang="en-US" altLang="zh-TW" dirty="0"/>
              <a:t>: Get an existing </a:t>
            </a:r>
            <a:r>
              <a:rPr lang="en-US" altLang="zh-TW" dirty="0" err="1"/>
              <a:t>SparkSession</a:t>
            </a:r>
            <a:r>
              <a:rPr lang="en-US" altLang="zh-TW" dirty="0"/>
              <a:t> or creates a new one based on the options set in the builder.</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a:t>
            </a:fld>
            <a:endParaRPr lang="zh-TW" altLang="en-US" dirty="0"/>
          </a:p>
        </p:txBody>
      </p:sp>
      <p:pic>
        <p:nvPicPr>
          <p:cNvPr id="6" name="圖片 5">
            <a:extLst>
              <a:ext uri="{FF2B5EF4-FFF2-40B4-BE49-F238E27FC236}">
                <a16:creationId xmlns:a16="http://schemas.microsoft.com/office/drawing/2014/main" id="{5B05F3F4-7DE4-48A7-595E-8921715457FB}"/>
              </a:ext>
            </a:extLst>
          </p:cNvPr>
          <p:cNvPicPr>
            <a:picLocks noChangeAspect="1"/>
          </p:cNvPicPr>
          <p:nvPr/>
        </p:nvPicPr>
        <p:blipFill rotWithShape="1">
          <a:blip r:embed="rId3"/>
          <a:srcRect l="5357" t="34150" r="61812" b="50000"/>
          <a:stretch/>
        </p:blipFill>
        <p:spPr>
          <a:xfrm>
            <a:off x="2366997" y="4331042"/>
            <a:ext cx="7458003" cy="2025308"/>
          </a:xfrm>
          <a:prstGeom prst="rect">
            <a:avLst/>
          </a:prstGeom>
        </p:spPr>
      </p:pic>
    </p:spTree>
    <p:extLst>
      <p:ext uri="{BB962C8B-B14F-4D97-AF65-F5344CB8AC3E}">
        <p14:creationId xmlns:p14="http://schemas.microsoft.com/office/powerpoint/2010/main" val="30240028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53403"/>
            <a:ext cx="10515600" cy="4351338"/>
          </a:xfrm>
        </p:spPr>
        <p:txBody>
          <a:bodyPr/>
          <a:lstStyle/>
          <a:p>
            <a:r>
              <a:rPr lang="en-US" altLang="zh-TW" dirty="0" err="1">
                <a:solidFill>
                  <a:srgbClr val="0000FF"/>
                </a:solidFill>
              </a:rPr>
              <a:t>sns.pairplot</a:t>
            </a:r>
            <a:r>
              <a:rPr lang="en-US" altLang="zh-TW" dirty="0">
                <a:solidFill>
                  <a:srgbClr val="0000FF"/>
                </a:solidFill>
              </a:rPr>
              <a:t>() </a:t>
            </a:r>
            <a:r>
              <a:rPr lang="en-US" altLang="zh-TW" dirty="0"/>
              <a:t>will create a grid of axes to plot multi figures that correspond to y-variables (e.g. bedroom and bathroom) and a single row of the x-variable (e.g. price).</a:t>
            </a:r>
          </a:p>
          <a:p>
            <a:r>
              <a:rPr lang="en-US" altLang="zh-TW" dirty="0"/>
              <a:t>Note that ‘price’ is on the x-axis for each plot.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120</a:t>
            </a:fld>
            <a:endParaRPr lang="zh-TW" altLang="en-US" dirty="0"/>
          </a:p>
        </p:txBody>
      </p:sp>
      <p:pic>
        <p:nvPicPr>
          <p:cNvPr id="6" name="圖片 5">
            <a:extLst>
              <a:ext uri="{FF2B5EF4-FFF2-40B4-BE49-F238E27FC236}">
                <a16:creationId xmlns:a16="http://schemas.microsoft.com/office/drawing/2014/main" id="{1FF82CE4-FDD1-11FF-5E8A-A1F95501DC52}"/>
              </a:ext>
            </a:extLst>
          </p:cNvPr>
          <p:cNvPicPr>
            <a:picLocks noChangeAspect="1"/>
          </p:cNvPicPr>
          <p:nvPr/>
        </p:nvPicPr>
        <p:blipFill rotWithShape="1">
          <a:blip r:embed="rId3"/>
          <a:srcRect l="5817" t="37278" r="39617" b="39184"/>
          <a:stretch/>
        </p:blipFill>
        <p:spPr>
          <a:xfrm>
            <a:off x="1560570" y="3603817"/>
            <a:ext cx="9070859" cy="2200924"/>
          </a:xfrm>
          <a:prstGeom prst="rect">
            <a:avLst/>
          </a:prstGeom>
        </p:spPr>
      </p:pic>
    </p:spTree>
    <p:extLst>
      <p:ext uri="{BB962C8B-B14F-4D97-AF65-F5344CB8AC3E}">
        <p14:creationId xmlns:p14="http://schemas.microsoft.com/office/powerpoint/2010/main" val="11951376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1944759" y="1325563"/>
            <a:ext cx="3276776" cy="529719"/>
          </a:xfrm>
        </p:spPr>
        <p:txBody>
          <a:bodyPr>
            <a:normAutofit fontScale="92500"/>
          </a:bodyPr>
          <a:lstStyle/>
          <a:p>
            <a:r>
              <a:rPr lang="en-US" altLang="zh-TW" dirty="0"/>
              <a:t>bedrooms vs. price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121</a:t>
            </a:fld>
            <a:endParaRPr lang="zh-TW" altLang="en-US" dirty="0"/>
          </a:p>
        </p:txBody>
      </p:sp>
      <p:sp>
        <p:nvSpPr>
          <p:cNvPr id="13" name="內容版面配置區 2">
            <a:extLst>
              <a:ext uri="{FF2B5EF4-FFF2-40B4-BE49-F238E27FC236}">
                <a16:creationId xmlns:a16="http://schemas.microsoft.com/office/drawing/2014/main" id="{E31298BD-8E90-D9EF-E3FB-3E2CB58D7891}"/>
              </a:ext>
            </a:extLst>
          </p:cNvPr>
          <p:cNvSpPr txBox="1">
            <a:spLocks/>
          </p:cNvSpPr>
          <p:nvPr/>
        </p:nvSpPr>
        <p:spPr>
          <a:xfrm>
            <a:off x="6692372" y="1325563"/>
            <a:ext cx="3554869" cy="5297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bathrooms vs. price</a:t>
            </a:r>
            <a:endParaRPr lang="zh-TW" altLang="en-US" dirty="0"/>
          </a:p>
        </p:txBody>
      </p:sp>
      <p:sp>
        <p:nvSpPr>
          <p:cNvPr id="15" name="標題 14">
            <a:extLst>
              <a:ext uri="{FF2B5EF4-FFF2-40B4-BE49-F238E27FC236}">
                <a16:creationId xmlns:a16="http://schemas.microsoft.com/office/drawing/2014/main" id="{3D48D0E8-DC26-E9BA-1B59-6A8983A911C0}"/>
              </a:ext>
            </a:extLst>
          </p:cNvPr>
          <p:cNvSpPr>
            <a:spLocks noGrp="1"/>
          </p:cNvSpPr>
          <p:nvPr>
            <p:ph type="title"/>
          </p:nvPr>
        </p:nvSpPr>
        <p:spPr>
          <a:xfrm>
            <a:off x="838200" y="0"/>
            <a:ext cx="10515600" cy="1325563"/>
          </a:xfrm>
        </p:spPr>
        <p:txBody>
          <a:bodyPr/>
          <a:lstStyle/>
          <a:p>
            <a:r>
              <a:rPr lang="en-US" altLang="zh-TW" dirty="0"/>
              <a:t>Model Prediction (Cont’d)</a:t>
            </a:r>
            <a:endParaRPr lang="zh-TW" altLang="en-US" dirty="0"/>
          </a:p>
        </p:txBody>
      </p:sp>
      <p:pic>
        <p:nvPicPr>
          <p:cNvPr id="5" name="圖片 4">
            <a:extLst>
              <a:ext uri="{FF2B5EF4-FFF2-40B4-BE49-F238E27FC236}">
                <a16:creationId xmlns:a16="http://schemas.microsoft.com/office/drawing/2014/main" id="{6CF1952A-0A54-28A1-8607-4C21843708AC}"/>
              </a:ext>
            </a:extLst>
          </p:cNvPr>
          <p:cNvPicPr>
            <a:picLocks noChangeAspect="1"/>
          </p:cNvPicPr>
          <p:nvPr/>
        </p:nvPicPr>
        <p:blipFill rotWithShape="1">
          <a:blip r:embed="rId3"/>
          <a:srcRect l="11160" t="36666" r="61964" b="13175"/>
          <a:stretch/>
        </p:blipFill>
        <p:spPr>
          <a:xfrm>
            <a:off x="6240370" y="1784834"/>
            <a:ext cx="4458872" cy="4680822"/>
          </a:xfrm>
          <a:prstGeom prst="rect">
            <a:avLst/>
          </a:prstGeom>
        </p:spPr>
      </p:pic>
      <p:pic>
        <p:nvPicPr>
          <p:cNvPr id="7" name="圖片 6">
            <a:extLst>
              <a:ext uri="{FF2B5EF4-FFF2-40B4-BE49-F238E27FC236}">
                <a16:creationId xmlns:a16="http://schemas.microsoft.com/office/drawing/2014/main" id="{D76C664C-9AF2-E34F-4CC5-83BF4F11E0B1}"/>
              </a:ext>
            </a:extLst>
          </p:cNvPr>
          <p:cNvPicPr>
            <a:picLocks noChangeAspect="1"/>
          </p:cNvPicPr>
          <p:nvPr/>
        </p:nvPicPr>
        <p:blipFill rotWithShape="1">
          <a:blip r:embed="rId4"/>
          <a:srcRect l="10983" t="36189" r="62141" b="13495"/>
          <a:stretch/>
        </p:blipFill>
        <p:spPr>
          <a:xfrm>
            <a:off x="1343431" y="1784834"/>
            <a:ext cx="4444938" cy="4680822"/>
          </a:xfrm>
          <a:prstGeom prst="rect">
            <a:avLst/>
          </a:prstGeom>
        </p:spPr>
      </p:pic>
    </p:spTree>
    <p:extLst>
      <p:ext uri="{BB962C8B-B14F-4D97-AF65-F5344CB8AC3E}">
        <p14:creationId xmlns:p14="http://schemas.microsoft.com/office/powerpoint/2010/main" val="5741965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4818"/>
            <a:ext cx="10515600" cy="1325563"/>
          </a:xfrm>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1879728" y="1291082"/>
            <a:ext cx="3010787" cy="495709"/>
          </a:xfrm>
        </p:spPr>
        <p:txBody>
          <a:bodyPr/>
          <a:lstStyle/>
          <a:p>
            <a:r>
              <a:rPr lang="en-US" altLang="zh-TW" dirty="0"/>
              <a:t>floors vs. prices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122</a:t>
            </a:fld>
            <a:endParaRPr lang="zh-TW" altLang="en-US" dirty="0"/>
          </a:p>
        </p:txBody>
      </p:sp>
      <p:sp>
        <p:nvSpPr>
          <p:cNvPr id="12" name="內容版面配置區 2">
            <a:extLst>
              <a:ext uri="{FF2B5EF4-FFF2-40B4-BE49-F238E27FC236}">
                <a16:creationId xmlns:a16="http://schemas.microsoft.com/office/drawing/2014/main" id="{96D77CC8-6DAC-5D05-184C-1DD0E6E44742}"/>
              </a:ext>
            </a:extLst>
          </p:cNvPr>
          <p:cNvSpPr txBox="1">
            <a:spLocks/>
          </p:cNvSpPr>
          <p:nvPr/>
        </p:nvSpPr>
        <p:spPr>
          <a:xfrm>
            <a:off x="7114890" y="1293033"/>
            <a:ext cx="3835648" cy="495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err="1"/>
              <a:t>sqft_living</a:t>
            </a:r>
            <a:r>
              <a:rPr lang="en-US" altLang="zh-TW" dirty="0"/>
              <a:t> vs. prices</a:t>
            </a:r>
            <a:endParaRPr lang="zh-TW" altLang="en-US" dirty="0"/>
          </a:p>
        </p:txBody>
      </p:sp>
      <p:pic>
        <p:nvPicPr>
          <p:cNvPr id="6" name="圖片 5">
            <a:extLst>
              <a:ext uri="{FF2B5EF4-FFF2-40B4-BE49-F238E27FC236}">
                <a16:creationId xmlns:a16="http://schemas.microsoft.com/office/drawing/2014/main" id="{E6386451-0184-DCA2-2E82-8B002732F5C8}"/>
              </a:ext>
            </a:extLst>
          </p:cNvPr>
          <p:cNvPicPr>
            <a:picLocks noChangeAspect="1"/>
          </p:cNvPicPr>
          <p:nvPr/>
        </p:nvPicPr>
        <p:blipFill rotWithShape="1">
          <a:blip r:embed="rId3"/>
          <a:srcRect l="10357" t="28203" r="61774" b="20975"/>
          <a:stretch/>
        </p:blipFill>
        <p:spPr>
          <a:xfrm>
            <a:off x="1252348" y="1806611"/>
            <a:ext cx="4435464" cy="4549739"/>
          </a:xfrm>
          <a:prstGeom prst="rect">
            <a:avLst/>
          </a:prstGeom>
        </p:spPr>
      </p:pic>
      <p:pic>
        <p:nvPicPr>
          <p:cNvPr id="8" name="圖片 7">
            <a:extLst>
              <a:ext uri="{FF2B5EF4-FFF2-40B4-BE49-F238E27FC236}">
                <a16:creationId xmlns:a16="http://schemas.microsoft.com/office/drawing/2014/main" id="{214E0D3F-BB08-3E8F-B38E-38745933BDBD}"/>
              </a:ext>
            </a:extLst>
          </p:cNvPr>
          <p:cNvPicPr>
            <a:picLocks noChangeAspect="1"/>
          </p:cNvPicPr>
          <p:nvPr/>
        </p:nvPicPr>
        <p:blipFill rotWithShape="1">
          <a:blip r:embed="rId4"/>
          <a:srcRect l="10272" t="36826" r="62500" b="13810"/>
          <a:stretch/>
        </p:blipFill>
        <p:spPr>
          <a:xfrm>
            <a:off x="6504190" y="1934203"/>
            <a:ext cx="4336192" cy="4422147"/>
          </a:xfrm>
          <a:prstGeom prst="rect">
            <a:avLst/>
          </a:prstGeom>
        </p:spPr>
      </p:pic>
    </p:spTree>
    <p:extLst>
      <p:ext uri="{BB962C8B-B14F-4D97-AF65-F5344CB8AC3E}">
        <p14:creationId xmlns:p14="http://schemas.microsoft.com/office/powerpoint/2010/main" val="27873830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Drop the ‘price’ column from the </a:t>
            </a:r>
            <a:r>
              <a:rPr lang="en-US" altLang="zh-TW" dirty="0" err="1"/>
              <a:t>x_df</a:t>
            </a:r>
            <a:r>
              <a:rPr lang="en-US" altLang="zh-TW" dirty="0"/>
              <a:t> </a:t>
            </a:r>
            <a:r>
              <a:rPr lang="en-US" altLang="zh-TW" dirty="0" err="1"/>
              <a:t>dataframe</a:t>
            </a:r>
            <a:r>
              <a:rPr lang="en-US" altLang="zh-TW" dirty="0"/>
              <a:t> and save it into a new </a:t>
            </a:r>
            <a:r>
              <a:rPr lang="en-US" altLang="zh-TW" dirty="0" err="1"/>
              <a:t>dataframe</a:t>
            </a:r>
            <a:r>
              <a:rPr lang="en-US" altLang="zh-TW" dirty="0"/>
              <a:t> named </a:t>
            </a:r>
            <a:r>
              <a:rPr lang="en-US" altLang="zh-TW" dirty="0" err="1"/>
              <a:t>x_df2</a:t>
            </a:r>
            <a:r>
              <a:rPr lang="en-US" altLang="zh-TW" dirty="0"/>
              <a:t>. </a:t>
            </a:r>
          </a:p>
          <a:p>
            <a:endParaRPr lang="en-US" altLang="zh-TW" dirty="0"/>
          </a:p>
          <a:p>
            <a:endParaRPr lang="en-US" altLang="zh-TW" dirty="0"/>
          </a:p>
          <a:p>
            <a:r>
              <a:rPr lang="en-US" altLang="zh-TW" dirty="0"/>
              <a:t>Use the </a:t>
            </a:r>
            <a:r>
              <a:rPr lang="en-US" altLang="zh-TW" dirty="0" err="1">
                <a:solidFill>
                  <a:srgbClr val="0000FF"/>
                </a:solidFill>
              </a:rPr>
              <a:t>LinearRegression</a:t>
            </a:r>
            <a:r>
              <a:rPr lang="en-US" altLang="zh-TW" dirty="0">
                <a:solidFill>
                  <a:srgbClr val="0000FF"/>
                </a:solidFill>
              </a:rPr>
              <a:t>() </a:t>
            </a:r>
            <a:r>
              <a:rPr lang="en-US" altLang="zh-TW" dirty="0"/>
              <a:t>in the </a:t>
            </a:r>
            <a:r>
              <a:rPr lang="en-US" altLang="zh-TW" dirty="0" err="1"/>
              <a:t>sklearn</a:t>
            </a:r>
            <a:r>
              <a:rPr lang="en-US" altLang="zh-TW" dirty="0"/>
              <a:t> library to fit data to train and build regression models.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123</a:t>
            </a:fld>
            <a:endParaRPr lang="zh-TW" altLang="en-US" dirty="0"/>
          </a:p>
        </p:txBody>
      </p:sp>
      <p:pic>
        <p:nvPicPr>
          <p:cNvPr id="6" name="圖片 5">
            <a:extLst>
              <a:ext uri="{FF2B5EF4-FFF2-40B4-BE49-F238E27FC236}">
                <a16:creationId xmlns:a16="http://schemas.microsoft.com/office/drawing/2014/main" id="{5FB05682-CCC1-D392-78E3-C109FF06C99A}"/>
              </a:ext>
            </a:extLst>
          </p:cNvPr>
          <p:cNvPicPr>
            <a:picLocks noChangeAspect="1"/>
          </p:cNvPicPr>
          <p:nvPr/>
        </p:nvPicPr>
        <p:blipFill rotWithShape="1">
          <a:blip r:embed="rId3"/>
          <a:srcRect l="5894" t="36948" r="59313" b="57538"/>
          <a:stretch/>
        </p:blipFill>
        <p:spPr>
          <a:xfrm>
            <a:off x="2456920" y="2636875"/>
            <a:ext cx="7278160" cy="648790"/>
          </a:xfrm>
          <a:prstGeom prst="rect">
            <a:avLst/>
          </a:prstGeom>
        </p:spPr>
      </p:pic>
      <p:pic>
        <p:nvPicPr>
          <p:cNvPr id="5" name="圖片 4">
            <a:extLst>
              <a:ext uri="{FF2B5EF4-FFF2-40B4-BE49-F238E27FC236}">
                <a16:creationId xmlns:a16="http://schemas.microsoft.com/office/drawing/2014/main" id="{9085D6EE-99C2-CFCB-AB9E-37EEEDC735BA}"/>
              </a:ext>
            </a:extLst>
          </p:cNvPr>
          <p:cNvPicPr>
            <a:picLocks noChangeAspect="1"/>
          </p:cNvPicPr>
          <p:nvPr/>
        </p:nvPicPr>
        <p:blipFill rotWithShape="1">
          <a:blip r:embed="rId3"/>
          <a:srcRect l="5894" t="44960" r="59313" b="48806"/>
          <a:stretch/>
        </p:blipFill>
        <p:spPr>
          <a:xfrm>
            <a:off x="2456920" y="4646427"/>
            <a:ext cx="7278160" cy="733647"/>
          </a:xfrm>
          <a:prstGeom prst="rect">
            <a:avLst/>
          </a:prstGeom>
        </p:spPr>
      </p:pic>
    </p:spTree>
    <p:extLst>
      <p:ext uri="{BB962C8B-B14F-4D97-AF65-F5344CB8AC3E}">
        <p14:creationId xmlns:p14="http://schemas.microsoft.com/office/powerpoint/2010/main" val="437915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B14F40-B146-4424-D779-85EA2239BDA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B499515C-1053-88C8-C6D3-0F471572282B}"/>
              </a:ext>
            </a:extLst>
          </p:cNvPr>
          <p:cNvSpPr>
            <a:spLocks noGrp="1"/>
          </p:cNvSpPr>
          <p:nvPr>
            <p:ph idx="1"/>
          </p:nvPr>
        </p:nvSpPr>
        <p:spPr>
          <a:xfrm>
            <a:off x="838199" y="1417277"/>
            <a:ext cx="10515600" cy="4351338"/>
          </a:xfrm>
        </p:spPr>
        <p:txBody>
          <a:bodyPr>
            <a:normAutofit/>
          </a:bodyPr>
          <a:lstStyle/>
          <a:p>
            <a:r>
              <a:rPr lang="en-US" altLang="zh-TW" dirty="0"/>
              <a:t>Split the dataset with the </a:t>
            </a:r>
            <a:r>
              <a:rPr lang="en-US" altLang="zh-TW" dirty="0" err="1">
                <a:solidFill>
                  <a:srgbClr val="0000FF"/>
                </a:solidFill>
              </a:rPr>
              <a:t>train_test_split</a:t>
            </a:r>
            <a:r>
              <a:rPr lang="en-US" altLang="zh-TW" dirty="0">
                <a:solidFill>
                  <a:srgbClr val="0000FF"/>
                </a:solidFill>
              </a:rPr>
              <a:t>() </a:t>
            </a:r>
            <a:r>
              <a:rPr lang="en-US" altLang="zh-TW" dirty="0"/>
              <a:t>in </a:t>
            </a:r>
            <a:r>
              <a:rPr lang="en-US" altLang="zh-TW" dirty="0" err="1"/>
              <a:t>sklearn</a:t>
            </a:r>
            <a:r>
              <a:rPr lang="en-US" altLang="zh-TW" dirty="0"/>
              <a:t>.</a:t>
            </a:r>
          </a:p>
          <a:p>
            <a:r>
              <a:rPr lang="en-US" altLang="zh-TW" dirty="0" err="1">
                <a:solidFill>
                  <a:srgbClr val="0000FF"/>
                </a:solidFill>
              </a:rPr>
              <a:t>train_test_split</a:t>
            </a:r>
            <a:r>
              <a:rPr lang="en-US" altLang="zh-TW" dirty="0">
                <a:solidFill>
                  <a:srgbClr val="0000FF"/>
                </a:solidFill>
              </a:rPr>
              <a:t>()</a:t>
            </a:r>
            <a:r>
              <a:rPr lang="en-US" altLang="zh-TW" dirty="0"/>
              <a:t>: Split arrays or matrices into random train and test subsets.</a:t>
            </a:r>
          </a:p>
          <a:p>
            <a:endParaRPr lang="en-US" altLang="zh-TW" sz="400" dirty="0"/>
          </a:p>
          <a:p>
            <a:endParaRPr lang="en-US" altLang="zh-TW" sz="400" dirty="0"/>
          </a:p>
          <a:p>
            <a:endParaRPr lang="en-US" altLang="zh-TW" sz="400" dirty="0"/>
          </a:p>
          <a:p>
            <a:endParaRPr lang="en-US" altLang="zh-TW" sz="400" dirty="0"/>
          </a:p>
          <a:p>
            <a:pPr marL="0" indent="0">
              <a:buNone/>
            </a:pPr>
            <a:endParaRPr lang="en-US" altLang="zh-TW" sz="400" dirty="0"/>
          </a:p>
          <a:p>
            <a:pPr marL="0" indent="0">
              <a:buNone/>
            </a:pPr>
            <a:endParaRPr lang="en-US" altLang="zh-TW" sz="400" dirty="0"/>
          </a:p>
          <a:p>
            <a:r>
              <a:rPr lang="en-US" altLang="zh-TW" dirty="0"/>
              <a:t>Fit the model over the training data.</a:t>
            </a:r>
          </a:p>
          <a:p>
            <a:endParaRPr lang="en-US" altLang="zh-TW" dirty="0"/>
          </a:p>
          <a:p>
            <a:endParaRPr lang="en-US" altLang="zh-TW" dirty="0"/>
          </a:p>
          <a:p>
            <a:endParaRPr lang="en-US" altLang="zh-TW" sz="1200" dirty="0"/>
          </a:p>
        </p:txBody>
      </p:sp>
      <p:sp>
        <p:nvSpPr>
          <p:cNvPr id="4" name="投影片編號版面配置區 3">
            <a:extLst>
              <a:ext uri="{FF2B5EF4-FFF2-40B4-BE49-F238E27FC236}">
                <a16:creationId xmlns:a16="http://schemas.microsoft.com/office/drawing/2014/main" id="{258DE6A2-1BD0-8433-A1D9-CC481745D513}"/>
              </a:ext>
            </a:extLst>
          </p:cNvPr>
          <p:cNvSpPr>
            <a:spLocks noGrp="1"/>
          </p:cNvSpPr>
          <p:nvPr>
            <p:ph type="sldNum" sz="quarter" idx="12"/>
          </p:nvPr>
        </p:nvSpPr>
        <p:spPr/>
        <p:txBody>
          <a:bodyPr/>
          <a:lstStyle/>
          <a:p>
            <a:fld id="{C4228B2F-DCD5-4BFB-98DD-2DA449AD3239}" type="slidenum">
              <a:rPr lang="zh-TW" altLang="en-US" smtClean="0"/>
              <a:pPr/>
              <a:t>124</a:t>
            </a:fld>
            <a:endParaRPr lang="zh-TW" altLang="en-US" dirty="0"/>
          </a:p>
        </p:txBody>
      </p:sp>
      <p:pic>
        <p:nvPicPr>
          <p:cNvPr id="5" name="圖片 4">
            <a:extLst>
              <a:ext uri="{FF2B5EF4-FFF2-40B4-BE49-F238E27FC236}">
                <a16:creationId xmlns:a16="http://schemas.microsoft.com/office/drawing/2014/main" id="{E011ACE5-196E-B22C-7B4F-8B4D0D553928}"/>
              </a:ext>
            </a:extLst>
          </p:cNvPr>
          <p:cNvPicPr>
            <a:picLocks noChangeAspect="1"/>
          </p:cNvPicPr>
          <p:nvPr/>
        </p:nvPicPr>
        <p:blipFill rotWithShape="1">
          <a:blip r:embed="rId3"/>
          <a:srcRect l="6357" t="53886" r="26487" b="39509"/>
          <a:stretch/>
        </p:blipFill>
        <p:spPr>
          <a:xfrm>
            <a:off x="369136" y="2959241"/>
            <a:ext cx="11453726" cy="633705"/>
          </a:xfrm>
          <a:prstGeom prst="rect">
            <a:avLst/>
          </a:prstGeom>
        </p:spPr>
      </p:pic>
      <p:pic>
        <p:nvPicPr>
          <p:cNvPr id="6" name="圖片 5">
            <a:extLst>
              <a:ext uri="{FF2B5EF4-FFF2-40B4-BE49-F238E27FC236}">
                <a16:creationId xmlns:a16="http://schemas.microsoft.com/office/drawing/2014/main" id="{1B9D68C9-7408-7E3F-0A89-98110018EF9C}"/>
              </a:ext>
            </a:extLst>
          </p:cNvPr>
          <p:cNvPicPr>
            <a:picLocks noChangeAspect="1"/>
          </p:cNvPicPr>
          <p:nvPr/>
        </p:nvPicPr>
        <p:blipFill rotWithShape="1">
          <a:blip r:embed="rId3"/>
          <a:srcRect l="6054" t="62525" r="71809" b="30870"/>
          <a:stretch/>
        </p:blipFill>
        <p:spPr>
          <a:xfrm>
            <a:off x="3133546" y="4637676"/>
            <a:ext cx="5924905" cy="994467"/>
          </a:xfrm>
          <a:prstGeom prst="rect">
            <a:avLst/>
          </a:prstGeom>
        </p:spPr>
      </p:pic>
    </p:spTree>
    <p:extLst>
      <p:ext uri="{BB962C8B-B14F-4D97-AF65-F5344CB8AC3E}">
        <p14:creationId xmlns:p14="http://schemas.microsoft.com/office/powerpoint/2010/main" val="297194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13845"/>
            <a:ext cx="10515600" cy="4351338"/>
          </a:xfrm>
        </p:spPr>
        <p:txBody>
          <a:bodyPr/>
          <a:lstStyle/>
          <a:p>
            <a:r>
              <a:rPr lang="en-US" altLang="zh-TW" dirty="0"/>
              <a:t>Print the coefficients applying linear regression to the training and testing dataset by using the </a:t>
            </a:r>
            <a:r>
              <a:rPr lang="en-US" altLang="zh-TW" dirty="0" err="1">
                <a:solidFill>
                  <a:srgbClr val="0000FF"/>
                </a:solidFill>
              </a:rPr>
              <a:t>reg.coef</a:t>
            </a:r>
            <a:r>
              <a:rPr lang="en-US" altLang="zh-TW" dirty="0">
                <a:solidFill>
                  <a:srgbClr val="0000FF"/>
                </a:solidFill>
              </a:rPr>
              <a:t>_ </a:t>
            </a:r>
            <a:r>
              <a:rPr lang="en-US" altLang="zh-TW" dirty="0"/>
              <a:t>command.</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125</a:t>
            </a:fld>
            <a:endParaRPr lang="zh-TW" altLang="en-US" dirty="0"/>
          </a:p>
        </p:txBody>
      </p:sp>
      <p:pic>
        <p:nvPicPr>
          <p:cNvPr id="8" name="圖片 7">
            <a:extLst>
              <a:ext uri="{FF2B5EF4-FFF2-40B4-BE49-F238E27FC236}">
                <a16:creationId xmlns:a16="http://schemas.microsoft.com/office/drawing/2014/main" id="{C21A0092-78C0-A0D6-6DA2-8F298AC3A382}"/>
              </a:ext>
            </a:extLst>
          </p:cNvPr>
          <p:cNvPicPr>
            <a:picLocks noChangeAspect="1"/>
          </p:cNvPicPr>
          <p:nvPr/>
        </p:nvPicPr>
        <p:blipFill rotWithShape="1">
          <a:blip r:embed="rId3"/>
          <a:srcRect l="6199" t="31837" r="48189" b="41904"/>
          <a:stretch/>
        </p:blipFill>
        <p:spPr>
          <a:xfrm>
            <a:off x="1811513" y="2768152"/>
            <a:ext cx="8568974" cy="2774854"/>
          </a:xfrm>
          <a:prstGeom prst="rect">
            <a:avLst/>
          </a:prstGeom>
        </p:spPr>
      </p:pic>
    </p:spTree>
    <p:extLst>
      <p:ext uri="{BB962C8B-B14F-4D97-AF65-F5344CB8AC3E}">
        <p14:creationId xmlns:p14="http://schemas.microsoft.com/office/powerpoint/2010/main" val="12673670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567006"/>
            <a:ext cx="4550229" cy="4789343"/>
          </a:xfrm>
        </p:spPr>
        <p:txBody>
          <a:bodyPr>
            <a:normAutofit/>
          </a:bodyPr>
          <a:lstStyle/>
          <a:p>
            <a:pPr>
              <a:lnSpc>
                <a:spcPct val="130000"/>
              </a:lnSpc>
            </a:pPr>
            <a:r>
              <a:rPr lang="en-US" altLang="zh-TW" sz="3200" dirty="0"/>
              <a:t>View the result of each column prediction in the </a:t>
            </a:r>
            <a:r>
              <a:rPr lang="en-US" altLang="zh-TW" sz="3200" dirty="0" err="1"/>
              <a:t>x_test</a:t>
            </a:r>
            <a:r>
              <a:rPr lang="en-US" altLang="zh-TW" sz="3200" dirty="0"/>
              <a:t> dataset generated by the linear regression model.</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126</a:t>
            </a:fld>
            <a:endParaRPr lang="zh-TW" altLang="en-US" dirty="0"/>
          </a:p>
        </p:txBody>
      </p:sp>
      <p:pic>
        <p:nvPicPr>
          <p:cNvPr id="6" name="圖片 5">
            <a:extLst>
              <a:ext uri="{FF2B5EF4-FFF2-40B4-BE49-F238E27FC236}">
                <a16:creationId xmlns:a16="http://schemas.microsoft.com/office/drawing/2014/main" id="{35F4F59B-9720-D992-AFB5-E78ED86870E2}"/>
              </a:ext>
            </a:extLst>
          </p:cNvPr>
          <p:cNvPicPr>
            <a:picLocks noChangeAspect="1"/>
          </p:cNvPicPr>
          <p:nvPr/>
        </p:nvPicPr>
        <p:blipFill rotWithShape="1">
          <a:blip r:embed="rId3"/>
          <a:srcRect l="5893" t="39184" r="67245" b="27619"/>
          <a:stretch/>
        </p:blipFill>
        <p:spPr>
          <a:xfrm>
            <a:off x="5617029" y="1686749"/>
            <a:ext cx="5436890" cy="3779491"/>
          </a:xfrm>
          <a:prstGeom prst="rect">
            <a:avLst/>
          </a:prstGeom>
        </p:spPr>
      </p:pic>
    </p:spTree>
    <p:extLst>
      <p:ext uri="{BB962C8B-B14F-4D97-AF65-F5344CB8AC3E}">
        <p14:creationId xmlns:p14="http://schemas.microsoft.com/office/powerpoint/2010/main" val="20718177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Print the accuracy of the model by using </a:t>
            </a:r>
            <a:r>
              <a:rPr lang="en-US" altLang="zh-TW" dirty="0" err="1">
                <a:solidFill>
                  <a:srgbClr val="0000FF"/>
                </a:solidFill>
              </a:rPr>
              <a:t>reg.score</a:t>
            </a:r>
            <a:r>
              <a:rPr lang="en-US" altLang="zh-TW" dirty="0">
                <a:solidFill>
                  <a:srgbClr val="0000FF"/>
                </a:solidFill>
              </a:rPr>
              <a:t>()</a:t>
            </a:r>
            <a:r>
              <a:rPr lang="en-US" altLang="zh-TW" dirty="0"/>
              <a:t>.</a:t>
            </a:r>
          </a:p>
          <a:p>
            <a:r>
              <a:rPr lang="en-US" altLang="zh-TW" dirty="0"/>
              <a:t>The accuracy is </a:t>
            </a:r>
            <a:r>
              <a:rPr lang="en-US" altLang="zh-TW" b="1" dirty="0">
                <a:solidFill>
                  <a:srgbClr val="0000FF"/>
                </a:solidFill>
              </a:rPr>
              <a:t>70.37%</a:t>
            </a:r>
            <a:r>
              <a:rPr lang="en-US" altLang="zh-TW" dirty="0"/>
              <a:t>, which is not bad for a linear model as shown in the following screenshot.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127</a:t>
            </a:fld>
            <a:endParaRPr lang="zh-TW" altLang="en-US" dirty="0"/>
          </a:p>
        </p:txBody>
      </p:sp>
      <p:pic>
        <p:nvPicPr>
          <p:cNvPr id="6" name="圖片 5">
            <a:extLst>
              <a:ext uri="{FF2B5EF4-FFF2-40B4-BE49-F238E27FC236}">
                <a16:creationId xmlns:a16="http://schemas.microsoft.com/office/drawing/2014/main" id="{DF3C81B4-2F85-0950-03D8-4B7A9B12F39F}"/>
              </a:ext>
            </a:extLst>
          </p:cNvPr>
          <p:cNvPicPr>
            <a:picLocks noChangeAspect="1"/>
          </p:cNvPicPr>
          <p:nvPr/>
        </p:nvPicPr>
        <p:blipFill rotWithShape="1">
          <a:blip r:embed="rId3"/>
          <a:srcRect l="5893" t="40544" r="71607" b="48163"/>
          <a:stretch/>
        </p:blipFill>
        <p:spPr>
          <a:xfrm>
            <a:off x="2487486" y="3429000"/>
            <a:ext cx="7217028" cy="2037461"/>
          </a:xfrm>
          <a:prstGeom prst="rect">
            <a:avLst/>
          </a:prstGeom>
        </p:spPr>
      </p:pic>
    </p:spTree>
    <p:extLst>
      <p:ext uri="{BB962C8B-B14F-4D97-AF65-F5344CB8AC3E}">
        <p14:creationId xmlns:p14="http://schemas.microsoft.com/office/powerpoint/2010/main" val="3930784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If we want our model to be more accurate, we will have to use a more complex model.</a:t>
            </a:r>
          </a:p>
          <a:p>
            <a:r>
              <a:rPr lang="en-US" altLang="zh-TW" dirty="0" err="1">
                <a:solidFill>
                  <a:srgbClr val="0000FF"/>
                </a:solidFill>
              </a:rPr>
              <a:t>XGBoost</a:t>
            </a:r>
            <a:r>
              <a:rPr lang="en-US" altLang="zh-TW" dirty="0"/>
              <a:t> is the model we will use in this section to improve the accuracy obtained through linear regression.</a:t>
            </a:r>
          </a:p>
          <a:p>
            <a:r>
              <a:rPr lang="en-US" altLang="zh-TW" dirty="0"/>
              <a:t>Install and import the </a:t>
            </a:r>
            <a:r>
              <a:rPr lang="en-US" altLang="zh-TW" dirty="0" err="1"/>
              <a:t>XGBoost</a:t>
            </a:r>
            <a:r>
              <a:rPr lang="en-US" altLang="zh-TW" dirty="0"/>
              <a:t> library.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128</a:t>
            </a:fld>
            <a:endParaRPr lang="zh-TW" altLang="en-US" dirty="0"/>
          </a:p>
        </p:txBody>
      </p:sp>
      <p:pic>
        <p:nvPicPr>
          <p:cNvPr id="6" name="圖片 5">
            <a:extLst>
              <a:ext uri="{FF2B5EF4-FFF2-40B4-BE49-F238E27FC236}">
                <a16:creationId xmlns:a16="http://schemas.microsoft.com/office/drawing/2014/main" id="{3F4F9A22-2D8A-1590-86B7-A334E5D88F9C}"/>
              </a:ext>
            </a:extLst>
          </p:cNvPr>
          <p:cNvPicPr>
            <a:picLocks noChangeAspect="1"/>
          </p:cNvPicPr>
          <p:nvPr/>
        </p:nvPicPr>
        <p:blipFill rotWithShape="1">
          <a:blip r:embed="rId3"/>
          <a:srcRect l="5970" t="54694" r="73597" b="35646"/>
          <a:stretch/>
        </p:blipFill>
        <p:spPr>
          <a:xfrm>
            <a:off x="3418982" y="4107853"/>
            <a:ext cx="5354036" cy="1423734"/>
          </a:xfrm>
          <a:prstGeom prst="rect">
            <a:avLst/>
          </a:prstGeom>
        </p:spPr>
      </p:pic>
    </p:spTree>
    <p:extLst>
      <p:ext uri="{BB962C8B-B14F-4D97-AF65-F5344CB8AC3E}">
        <p14:creationId xmlns:p14="http://schemas.microsoft.com/office/powerpoint/2010/main" val="36285573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normAutofit/>
          </a:bodyPr>
          <a:lstStyle/>
          <a:p>
            <a:r>
              <a:rPr lang="en-US" altLang="zh-TW" dirty="0" err="1">
                <a:solidFill>
                  <a:srgbClr val="0000FF"/>
                </a:solidFill>
              </a:rPr>
              <a:t>XGBRegressor</a:t>
            </a:r>
            <a:r>
              <a:rPr lang="en-US" altLang="zh-TW" dirty="0">
                <a:solidFill>
                  <a:srgbClr val="0000FF"/>
                </a:solidFill>
              </a:rPr>
              <a:t>()</a:t>
            </a:r>
            <a:r>
              <a:rPr lang="en-US" altLang="zh-TW" dirty="0"/>
              <a:t>: Generate a Boosting model.</a:t>
            </a:r>
          </a:p>
          <a:p>
            <a:r>
              <a:rPr lang="en-US" altLang="zh-TW" b="0" i="0" dirty="0" err="1">
                <a:solidFill>
                  <a:srgbClr val="0000FF"/>
                </a:solidFill>
                <a:effectLst/>
                <a:latin typeface="+mn-lt"/>
              </a:rPr>
              <a:t>learning_rate</a:t>
            </a:r>
            <a:r>
              <a:rPr lang="en-US" altLang="zh-TW" b="0" i="0" dirty="0">
                <a:solidFill>
                  <a:srgbClr val="404040"/>
                </a:solidFill>
                <a:effectLst/>
                <a:latin typeface="+mn-lt"/>
              </a:rPr>
              <a:t>: Boosting learning rate.</a:t>
            </a:r>
          </a:p>
          <a:p>
            <a:r>
              <a:rPr lang="en-US" altLang="zh-TW" b="0" i="0" dirty="0" err="1">
                <a:solidFill>
                  <a:srgbClr val="0000FF"/>
                </a:solidFill>
                <a:effectLst/>
                <a:latin typeface="+mn-lt"/>
              </a:rPr>
              <a:t>max_depth</a:t>
            </a:r>
            <a:r>
              <a:rPr lang="en-US" altLang="zh-TW" b="0" i="0" dirty="0">
                <a:solidFill>
                  <a:srgbClr val="404040"/>
                </a:solidFill>
                <a:effectLst/>
                <a:latin typeface="+mn-lt"/>
              </a:rPr>
              <a:t>:</a:t>
            </a:r>
            <a:r>
              <a:rPr lang="zh-TW" altLang="en-US" b="0" i="0" dirty="0">
                <a:solidFill>
                  <a:srgbClr val="404040"/>
                </a:solidFill>
                <a:effectLst/>
                <a:latin typeface="+mn-lt"/>
              </a:rPr>
              <a:t> </a:t>
            </a:r>
            <a:r>
              <a:rPr lang="en-US" altLang="zh-TW" b="0" i="0" dirty="0">
                <a:solidFill>
                  <a:srgbClr val="404040"/>
                </a:solidFill>
                <a:effectLst/>
                <a:latin typeface="+mn-lt"/>
              </a:rPr>
              <a:t>Maximum tree depth for base learners.</a:t>
            </a:r>
            <a:endParaRPr lang="en-US" altLang="zh-TW" dirty="0"/>
          </a:p>
          <a:p>
            <a:r>
              <a:rPr lang="en-US" altLang="zh-TW" dirty="0"/>
              <a:t>Detailed parameter descriptions will be placed in the appendix.</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129</a:t>
            </a:fld>
            <a:endParaRPr lang="zh-TW" altLang="en-US" dirty="0"/>
          </a:p>
        </p:txBody>
      </p:sp>
      <p:pic>
        <p:nvPicPr>
          <p:cNvPr id="6" name="圖片 5">
            <a:extLst>
              <a:ext uri="{FF2B5EF4-FFF2-40B4-BE49-F238E27FC236}">
                <a16:creationId xmlns:a16="http://schemas.microsoft.com/office/drawing/2014/main" id="{D74E07CF-1FA7-C702-66A8-5BBA7DD761CC}"/>
              </a:ext>
            </a:extLst>
          </p:cNvPr>
          <p:cNvPicPr>
            <a:picLocks noChangeAspect="1"/>
          </p:cNvPicPr>
          <p:nvPr/>
        </p:nvPicPr>
        <p:blipFill rotWithShape="1">
          <a:blip r:embed="rId3"/>
          <a:srcRect l="6123" t="32653" r="29375" b="58232"/>
          <a:stretch/>
        </p:blipFill>
        <p:spPr>
          <a:xfrm>
            <a:off x="1098257" y="4006635"/>
            <a:ext cx="9995485" cy="794580"/>
          </a:xfrm>
          <a:prstGeom prst="rect">
            <a:avLst/>
          </a:prstGeom>
        </p:spPr>
      </p:pic>
    </p:spTree>
    <p:extLst>
      <p:ext uri="{BB962C8B-B14F-4D97-AF65-F5344CB8AC3E}">
        <p14:creationId xmlns:p14="http://schemas.microsoft.com/office/powerpoint/2010/main" val="296338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54429"/>
            <a:ext cx="10515600" cy="1325563"/>
          </a:xfrm>
        </p:spPr>
        <p:txBody>
          <a:bodyPr/>
          <a:lstStyle/>
          <a:p>
            <a:r>
              <a:rPr lang="en-US" altLang="zh-TW" dirty="0"/>
              <a:t>Create the </a:t>
            </a:r>
            <a:r>
              <a:rPr lang="en-US" altLang="zh-TW" dirty="0" err="1"/>
              <a:t>Dataframe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128938"/>
            <a:ext cx="10515600" cy="4351338"/>
          </a:xfrm>
        </p:spPr>
        <p:txBody>
          <a:bodyPr/>
          <a:lstStyle/>
          <a:p>
            <a:r>
              <a:rPr lang="en-US" altLang="zh-TW" dirty="0" err="1"/>
              <a:t>Dataframe</a:t>
            </a:r>
            <a:r>
              <a:rPr lang="en-US" altLang="zh-TW" dirty="0"/>
              <a:t> (</a:t>
            </a:r>
            <a:r>
              <a:rPr lang="en-US" altLang="zh-TW" dirty="0" err="1"/>
              <a:t>df</a:t>
            </a:r>
            <a:r>
              <a:rPr lang="en-US" altLang="zh-TW" dirty="0"/>
              <a:t>) is created by reading the CSV file (</a:t>
            </a:r>
            <a:r>
              <a:rPr lang="en-US" altLang="zh-TW" dirty="0" err="1"/>
              <a:t>TherapyBotSession</a:t>
            </a:r>
            <a:r>
              <a:rPr lang="en-US" altLang="zh-TW" dirty="0"/>
              <a:t>).</a:t>
            </a:r>
          </a:p>
          <a:p>
            <a:r>
              <a:rPr lang="en-US" altLang="zh-TW" dirty="0">
                <a:solidFill>
                  <a:srgbClr val="0000FF"/>
                </a:solidFill>
              </a:rPr>
              <a:t>option(header=‘true’)</a:t>
            </a:r>
            <a:r>
              <a:rPr lang="en-US" altLang="zh-TW" dirty="0"/>
              <a:t>:</a:t>
            </a:r>
            <a:r>
              <a:rPr lang="en-US" altLang="zh-TW" dirty="0">
                <a:solidFill>
                  <a:schemeClr val="accent1"/>
                </a:solidFill>
              </a:rPr>
              <a:t> </a:t>
            </a:r>
            <a:r>
              <a:rPr lang="en-US" altLang="zh-TW" dirty="0"/>
              <a:t>Treat the first line of the CSV file as field names.</a:t>
            </a:r>
          </a:p>
          <a:p>
            <a:r>
              <a:rPr lang="en-US" altLang="zh-TW" dirty="0">
                <a:solidFill>
                  <a:srgbClr val="0000FF"/>
                </a:solidFill>
              </a:rPr>
              <a:t>option(</a:t>
            </a:r>
            <a:r>
              <a:rPr lang="en-US" altLang="zh-TW" dirty="0" err="1">
                <a:solidFill>
                  <a:srgbClr val="0000FF"/>
                </a:solidFill>
              </a:rPr>
              <a:t>inferschema</a:t>
            </a:r>
            <a:r>
              <a:rPr lang="en-US" altLang="zh-TW" dirty="0">
                <a:solidFill>
                  <a:srgbClr val="0000FF"/>
                </a:solidFill>
              </a:rPr>
              <a:t>=‘true’)</a:t>
            </a:r>
            <a:r>
              <a:rPr lang="en-US" altLang="zh-TW" dirty="0"/>
              <a:t>:</a:t>
            </a:r>
            <a:r>
              <a:rPr lang="en-US" altLang="zh-TW" dirty="0">
                <a:solidFill>
                  <a:srgbClr val="0000FF"/>
                </a:solidFill>
              </a:rPr>
              <a:t> </a:t>
            </a:r>
            <a:r>
              <a:rPr lang="en-US" altLang="zh-TW" dirty="0"/>
              <a:t>Spark will automatically go through the CSV file and infer the schema of each column.</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13</a:t>
            </a:fld>
            <a:endParaRPr lang="zh-TW" altLang="en-US" dirty="0"/>
          </a:p>
        </p:txBody>
      </p:sp>
      <p:pic>
        <p:nvPicPr>
          <p:cNvPr id="6" name="圖片 5">
            <a:extLst>
              <a:ext uri="{FF2B5EF4-FFF2-40B4-BE49-F238E27FC236}">
                <a16:creationId xmlns:a16="http://schemas.microsoft.com/office/drawing/2014/main" id="{38475E8C-603A-14FC-8E09-AAAD3EFEEDAC}"/>
              </a:ext>
            </a:extLst>
          </p:cNvPr>
          <p:cNvPicPr>
            <a:picLocks noChangeAspect="1"/>
          </p:cNvPicPr>
          <p:nvPr/>
        </p:nvPicPr>
        <p:blipFill rotWithShape="1">
          <a:blip r:embed="rId3"/>
          <a:srcRect l="4898" t="40952" r="55153" b="41361"/>
          <a:stretch/>
        </p:blipFill>
        <p:spPr>
          <a:xfrm>
            <a:off x="1714428" y="4356519"/>
            <a:ext cx="8763144" cy="2182393"/>
          </a:xfrm>
          <a:prstGeom prst="rect">
            <a:avLst/>
          </a:prstGeom>
        </p:spPr>
      </p:pic>
    </p:spTree>
    <p:extLst>
      <p:ext uri="{BB962C8B-B14F-4D97-AF65-F5344CB8AC3E}">
        <p14:creationId xmlns:p14="http://schemas.microsoft.com/office/powerpoint/2010/main" val="41975411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Split the data into testing and training datasets and fit the new model.</a:t>
            </a:r>
          </a:p>
          <a:p>
            <a:r>
              <a:rPr lang="en-US" altLang="zh-TW" dirty="0"/>
              <a:t>The output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130</a:t>
            </a:fld>
            <a:endParaRPr lang="zh-TW" altLang="en-US" dirty="0"/>
          </a:p>
        </p:txBody>
      </p:sp>
      <p:grpSp>
        <p:nvGrpSpPr>
          <p:cNvPr id="7" name="群組 6">
            <a:extLst>
              <a:ext uri="{FF2B5EF4-FFF2-40B4-BE49-F238E27FC236}">
                <a16:creationId xmlns:a16="http://schemas.microsoft.com/office/drawing/2014/main" id="{04A04091-CA29-9429-DF57-0550A28A3982}"/>
              </a:ext>
            </a:extLst>
          </p:cNvPr>
          <p:cNvGrpSpPr/>
          <p:nvPr/>
        </p:nvGrpSpPr>
        <p:grpSpPr>
          <a:xfrm>
            <a:off x="1295400" y="3184236"/>
            <a:ext cx="10515601" cy="2402888"/>
            <a:chOff x="1266213" y="3077909"/>
            <a:chExt cx="10515601" cy="2402888"/>
          </a:xfrm>
        </p:grpSpPr>
        <p:pic>
          <p:nvPicPr>
            <p:cNvPr id="6" name="圖片 5">
              <a:extLst>
                <a:ext uri="{FF2B5EF4-FFF2-40B4-BE49-F238E27FC236}">
                  <a16:creationId xmlns:a16="http://schemas.microsoft.com/office/drawing/2014/main" id="{2DB42C26-0310-B81F-BBF8-9BD69C123638}"/>
                </a:ext>
              </a:extLst>
            </p:cNvPr>
            <p:cNvPicPr>
              <a:picLocks noChangeAspect="1"/>
            </p:cNvPicPr>
            <p:nvPr/>
          </p:nvPicPr>
          <p:blipFill rotWithShape="1">
            <a:blip r:embed="rId3"/>
            <a:srcRect l="6122" t="44761" r="43870" b="37778"/>
            <a:stretch/>
          </p:blipFill>
          <p:spPr>
            <a:xfrm>
              <a:off x="1266213" y="3077909"/>
              <a:ext cx="8925201" cy="1752956"/>
            </a:xfrm>
            <a:prstGeom prst="rect">
              <a:avLst/>
            </a:prstGeom>
          </p:spPr>
        </p:pic>
        <p:pic>
          <p:nvPicPr>
            <p:cNvPr id="5" name="圖片 4">
              <a:extLst>
                <a:ext uri="{FF2B5EF4-FFF2-40B4-BE49-F238E27FC236}">
                  <a16:creationId xmlns:a16="http://schemas.microsoft.com/office/drawing/2014/main" id="{A57E8F01-63F4-EE46-5EC1-C1B9AE92206C}"/>
                </a:ext>
              </a:extLst>
            </p:cNvPr>
            <p:cNvPicPr>
              <a:picLocks noChangeAspect="1"/>
            </p:cNvPicPr>
            <p:nvPr/>
          </p:nvPicPr>
          <p:blipFill rotWithShape="1">
            <a:blip r:embed="rId3"/>
            <a:srcRect l="10179" t="63619" r="3572" b="28844"/>
            <a:stretch/>
          </p:blipFill>
          <p:spPr>
            <a:xfrm>
              <a:off x="1266213" y="4963888"/>
              <a:ext cx="10515601" cy="516909"/>
            </a:xfrm>
            <a:prstGeom prst="rect">
              <a:avLst/>
            </a:prstGeom>
          </p:spPr>
        </p:pic>
      </p:grpSp>
    </p:spTree>
    <p:extLst>
      <p:ext uri="{BB962C8B-B14F-4D97-AF65-F5344CB8AC3E}">
        <p14:creationId xmlns:p14="http://schemas.microsoft.com/office/powerpoint/2010/main" val="25233931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a:t>Model Prediction (Cont’d)</a:t>
            </a:r>
            <a:endParaRPr lang="zh-TW" altLang="en-US"/>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45514"/>
            <a:ext cx="10515600" cy="4351338"/>
          </a:xfrm>
        </p:spPr>
        <p:txBody>
          <a:bodyPr/>
          <a:lstStyle/>
          <a:p>
            <a:r>
              <a:rPr lang="en-US" altLang="zh-TW" dirty="0"/>
              <a:t>Import </a:t>
            </a:r>
            <a:r>
              <a:rPr lang="en-US" altLang="zh-TW" dirty="0" err="1">
                <a:solidFill>
                  <a:srgbClr val="0000FF"/>
                </a:solidFill>
              </a:rPr>
              <a:t>explained_variance_score</a:t>
            </a:r>
            <a:r>
              <a:rPr lang="en-US" altLang="zh-TW" dirty="0">
                <a:solidFill>
                  <a:srgbClr val="0000FF"/>
                </a:solidFill>
              </a:rPr>
              <a:t>() </a:t>
            </a:r>
            <a:r>
              <a:rPr lang="en-US" altLang="zh-TW" dirty="0"/>
              <a:t>to calculate the score of the regression model.</a:t>
            </a:r>
          </a:p>
          <a:p>
            <a:r>
              <a:rPr lang="en-US" altLang="zh-TW" dirty="0"/>
              <a:t>The newly fitted model to predict the house prices which accuracy is </a:t>
            </a:r>
            <a:r>
              <a:rPr lang="en-US" altLang="zh-TW" dirty="0">
                <a:solidFill>
                  <a:srgbClr val="0000FF"/>
                </a:solidFill>
              </a:rPr>
              <a:t>87.34</a:t>
            </a:r>
            <a:r>
              <a:rPr lang="en-US" altLang="zh-TW" dirty="0"/>
              <a:t>%. This is considered optimal.</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131</a:t>
            </a:fld>
            <a:endParaRPr lang="zh-TW" altLang="en-US" dirty="0"/>
          </a:p>
        </p:txBody>
      </p:sp>
      <p:pic>
        <p:nvPicPr>
          <p:cNvPr id="6" name="圖片 5">
            <a:extLst>
              <a:ext uri="{FF2B5EF4-FFF2-40B4-BE49-F238E27FC236}">
                <a16:creationId xmlns:a16="http://schemas.microsoft.com/office/drawing/2014/main" id="{B8427D79-756B-9CA9-1DB2-1E22C1B52D06}"/>
              </a:ext>
            </a:extLst>
          </p:cNvPr>
          <p:cNvPicPr>
            <a:picLocks noChangeAspect="1"/>
          </p:cNvPicPr>
          <p:nvPr/>
        </p:nvPicPr>
        <p:blipFill rotWithShape="1">
          <a:blip r:embed="rId3"/>
          <a:srcRect l="5817" t="51837" r="51020" b="26803"/>
          <a:stretch/>
        </p:blipFill>
        <p:spPr>
          <a:xfrm>
            <a:off x="1881623" y="3621183"/>
            <a:ext cx="8428754" cy="2346304"/>
          </a:xfrm>
          <a:prstGeom prst="rect">
            <a:avLst/>
          </a:prstGeom>
        </p:spPr>
      </p:pic>
    </p:spTree>
    <p:extLst>
      <p:ext uri="{BB962C8B-B14F-4D97-AF65-F5344CB8AC3E}">
        <p14:creationId xmlns:p14="http://schemas.microsoft.com/office/powerpoint/2010/main" val="39410989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CB1CA3-B176-C42D-ACEF-75E8D698B04B}"/>
              </a:ext>
            </a:extLst>
          </p:cNvPr>
          <p:cNvSpPr>
            <a:spLocks noGrp="1"/>
          </p:cNvSpPr>
          <p:nvPr>
            <p:ph type="title"/>
          </p:nvPr>
        </p:nvSpPr>
        <p:spPr>
          <a:xfrm>
            <a:off x="838200" y="0"/>
            <a:ext cx="10515600" cy="1325563"/>
          </a:xfrm>
        </p:spPr>
        <p:txBody>
          <a:bodyPr/>
          <a:lstStyle/>
          <a:p>
            <a:r>
              <a:rPr lang="en-US" altLang="zh-TW" dirty="0"/>
              <a:t>Extra Bonus 2</a:t>
            </a:r>
            <a:endParaRPr lang="zh-TW" altLang="en-US" dirty="0"/>
          </a:p>
        </p:txBody>
      </p:sp>
      <p:sp>
        <p:nvSpPr>
          <p:cNvPr id="3" name="內容版面配置區 2">
            <a:extLst>
              <a:ext uri="{FF2B5EF4-FFF2-40B4-BE49-F238E27FC236}">
                <a16:creationId xmlns:a16="http://schemas.microsoft.com/office/drawing/2014/main" id="{64835BAB-748F-222F-5298-4269085F1D8A}"/>
              </a:ext>
            </a:extLst>
          </p:cNvPr>
          <p:cNvSpPr>
            <a:spLocks noGrp="1"/>
          </p:cNvSpPr>
          <p:nvPr>
            <p:ph idx="1"/>
          </p:nvPr>
        </p:nvSpPr>
        <p:spPr>
          <a:xfrm>
            <a:off x="838201" y="1325563"/>
            <a:ext cx="5704114" cy="4351338"/>
          </a:xfrm>
        </p:spPr>
        <p:txBody>
          <a:bodyPr/>
          <a:lstStyle/>
          <a:p>
            <a:r>
              <a:rPr lang="en-US" altLang="zh-TW" dirty="0"/>
              <a:t>According to the graph analysis on page 105, what other information can be observed from the graph besides house prices? And what other variables do you think are suitable for observation using this graph beside the latitude and longitude? Please plot your thought as the following figure and describe your thoughts in detail.</a:t>
            </a:r>
            <a:endParaRPr lang="zh-TW" altLang="en-US" dirty="0"/>
          </a:p>
        </p:txBody>
      </p:sp>
      <p:sp>
        <p:nvSpPr>
          <p:cNvPr id="4" name="投影片編號版面配置區 3">
            <a:extLst>
              <a:ext uri="{FF2B5EF4-FFF2-40B4-BE49-F238E27FC236}">
                <a16:creationId xmlns:a16="http://schemas.microsoft.com/office/drawing/2014/main" id="{E5EBA6F9-6BC9-C64C-4BD4-0B17282F5750}"/>
              </a:ext>
            </a:extLst>
          </p:cNvPr>
          <p:cNvSpPr>
            <a:spLocks noGrp="1"/>
          </p:cNvSpPr>
          <p:nvPr>
            <p:ph type="sldNum" sz="quarter" idx="12"/>
          </p:nvPr>
        </p:nvSpPr>
        <p:spPr/>
        <p:txBody>
          <a:bodyPr/>
          <a:lstStyle/>
          <a:p>
            <a:fld id="{C4228B2F-DCD5-4BFB-98DD-2DA449AD3239}" type="slidenum">
              <a:rPr lang="zh-TW" altLang="en-US" smtClean="0"/>
              <a:pPr/>
              <a:t>132</a:t>
            </a:fld>
            <a:endParaRPr lang="zh-TW" altLang="en-US" dirty="0"/>
          </a:p>
        </p:txBody>
      </p:sp>
      <p:pic>
        <p:nvPicPr>
          <p:cNvPr id="5" name="圖片 4">
            <a:extLst>
              <a:ext uri="{FF2B5EF4-FFF2-40B4-BE49-F238E27FC236}">
                <a16:creationId xmlns:a16="http://schemas.microsoft.com/office/drawing/2014/main" id="{587F29C1-71FE-5522-CD68-2DCD0FFEB532}"/>
              </a:ext>
            </a:extLst>
          </p:cNvPr>
          <p:cNvPicPr>
            <a:picLocks noChangeAspect="1"/>
          </p:cNvPicPr>
          <p:nvPr/>
        </p:nvPicPr>
        <p:blipFill rotWithShape="1">
          <a:blip r:embed="rId3"/>
          <a:srcRect l="5536" t="29524" r="60357" b="11518"/>
          <a:stretch/>
        </p:blipFill>
        <p:spPr>
          <a:xfrm>
            <a:off x="6694878" y="398038"/>
            <a:ext cx="5290787" cy="5144455"/>
          </a:xfrm>
          <a:prstGeom prst="rect">
            <a:avLst/>
          </a:prstGeom>
        </p:spPr>
      </p:pic>
      <p:sp>
        <p:nvSpPr>
          <p:cNvPr id="6" name="矩形 5">
            <a:extLst>
              <a:ext uri="{FF2B5EF4-FFF2-40B4-BE49-F238E27FC236}">
                <a16:creationId xmlns:a16="http://schemas.microsoft.com/office/drawing/2014/main" id="{7550FC34-FAE9-F647-2D5C-25E5C54B9B17}"/>
              </a:ext>
            </a:extLst>
          </p:cNvPr>
          <p:cNvSpPr/>
          <p:nvPr/>
        </p:nvSpPr>
        <p:spPr>
          <a:xfrm>
            <a:off x="838200" y="5676901"/>
            <a:ext cx="5704114" cy="8409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zh-TW" sz="2400" dirty="0">
                <a:solidFill>
                  <a:schemeClr val="tx1"/>
                </a:solidFill>
              </a:rPr>
              <a:t>Please directly write your description in the cell in </a:t>
            </a:r>
            <a:r>
              <a:rPr lang="en-US" altLang="zh-TW" sz="2400" dirty="0" err="1">
                <a:solidFill>
                  <a:schemeClr val="tx1"/>
                </a:solidFill>
              </a:rPr>
              <a:t>Colab</a:t>
            </a:r>
            <a:r>
              <a:rPr lang="zh-TW" altLang="en-US" sz="2400" dirty="0">
                <a:solidFill>
                  <a:schemeClr val="tx1"/>
                </a:solidFill>
              </a:rPr>
              <a:t> </a:t>
            </a:r>
            <a:r>
              <a:rPr lang="en-US" altLang="zh-TW" sz="2400" dirty="0">
                <a:solidFill>
                  <a:schemeClr val="tx1"/>
                </a:solidFill>
              </a:rPr>
              <a:t>with </a:t>
            </a:r>
            <a:r>
              <a:rPr lang="en-US" altLang="zh-TW" sz="2400" dirty="0">
                <a:solidFill>
                  <a:srgbClr val="0000FF"/>
                </a:solidFill>
              </a:rPr>
              <a:t>#</a:t>
            </a:r>
            <a:r>
              <a:rPr lang="en-US" altLang="zh-TW" sz="2400" dirty="0">
                <a:solidFill>
                  <a:schemeClr val="tx1"/>
                </a:solidFill>
              </a:rPr>
              <a:t>.</a:t>
            </a:r>
            <a:endParaRPr lang="zh-TW" altLang="en-US" sz="2400" dirty="0">
              <a:solidFill>
                <a:schemeClr val="tx1"/>
              </a:solidFill>
            </a:endParaRPr>
          </a:p>
        </p:txBody>
      </p:sp>
      <p:pic>
        <p:nvPicPr>
          <p:cNvPr id="8" name="圖片 7">
            <a:extLst>
              <a:ext uri="{FF2B5EF4-FFF2-40B4-BE49-F238E27FC236}">
                <a16:creationId xmlns:a16="http://schemas.microsoft.com/office/drawing/2014/main" id="{4C0D1E5C-42DB-9133-10BF-3FA5A4E9E7F9}"/>
              </a:ext>
            </a:extLst>
          </p:cNvPr>
          <p:cNvPicPr>
            <a:picLocks noChangeAspect="1"/>
          </p:cNvPicPr>
          <p:nvPr/>
        </p:nvPicPr>
        <p:blipFill rotWithShape="1">
          <a:blip r:embed="rId4"/>
          <a:srcRect l="4018" t="35556" r="81786" b="61342"/>
          <a:stretch/>
        </p:blipFill>
        <p:spPr>
          <a:xfrm>
            <a:off x="7108535" y="5962212"/>
            <a:ext cx="3980382" cy="489205"/>
          </a:xfrm>
          <a:prstGeom prst="rect">
            <a:avLst/>
          </a:prstGeom>
        </p:spPr>
      </p:pic>
    </p:spTree>
    <p:extLst>
      <p:ext uri="{BB962C8B-B14F-4D97-AF65-F5344CB8AC3E}">
        <p14:creationId xmlns:p14="http://schemas.microsoft.com/office/powerpoint/2010/main" val="25293655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B9300E-025D-9A46-875C-F47908224234}"/>
              </a:ext>
            </a:extLst>
          </p:cNvPr>
          <p:cNvSpPr>
            <a:spLocks noGrp="1"/>
          </p:cNvSpPr>
          <p:nvPr>
            <p:ph type="title"/>
          </p:nvPr>
        </p:nvSpPr>
        <p:spPr/>
        <p:txBody>
          <a:bodyPr/>
          <a:lstStyle/>
          <a:p>
            <a:r>
              <a:rPr kumimoji="1" lang="en-US" altLang="zh-TW" dirty="0"/>
              <a:t>Send Your Works </a:t>
            </a:r>
            <a:endParaRPr kumimoji="1" lang="zh-TW" altLang="en-US" dirty="0"/>
          </a:p>
        </p:txBody>
      </p:sp>
      <p:sp>
        <p:nvSpPr>
          <p:cNvPr id="3" name="文字版面配置區 2">
            <a:extLst>
              <a:ext uri="{FF2B5EF4-FFF2-40B4-BE49-F238E27FC236}">
                <a16:creationId xmlns:a16="http://schemas.microsoft.com/office/drawing/2014/main" id="{C3B5A5A8-28C4-AE41-B33C-CAAF031A4E78}"/>
              </a:ext>
            </a:extLst>
          </p:cNvPr>
          <p:cNvSpPr>
            <a:spLocks noGrp="1"/>
          </p:cNvSpPr>
          <p:nvPr>
            <p:ph idx="1"/>
          </p:nvPr>
        </p:nvSpPr>
        <p:spPr>
          <a:xfrm>
            <a:off x="838200" y="1417277"/>
            <a:ext cx="10515600" cy="4939073"/>
          </a:xfrm>
        </p:spPr>
        <p:txBody>
          <a:bodyPr>
            <a:normAutofit/>
          </a:bodyPr>
          <a:lstStyle/>
          <a:p>
            <a:pPr>
              <a:lnSpc>
                <a:spcPct val="130000"/>
              </a:lnSpc>
            </a:pPr>
            <a:r>
              <a:rPr kumimoji="1" lang="en-US" altLang="zh-TW" dirty="0"/>
              <a:t>After finishing the extra bonus, please download the code as .</a:t>
            </a:r>
            <a:r>
              <a:rPr kumimoji="1" lang="en-US" altLang="zh-TW" dirty="0" err="1"/>
              <a:t>ipynb</a:t>
            </a:r>
            <a:r>
              <a:rPr kumimoji="1" lang="en-US" altLang="zh-TW" dirty="0"/>
              <a:t> file.</a:t>
            </a:r>
          </a:p>
          <a:p>
            <a:pPr>
              <a:lnSpc>
                <a:spcPct val="130000"/>
              </a:lnSpc>
            </a:pPr>
            <a:r>
              <a:rPr kumimoji="1" lang="en-US" altLang="zh-TW" dirty="0"/>
              <a:t>Send your exercise and bonus files to the mail: </a:t>
            </a:r>
            <a:r>
              <a:rPr kumimoji="1" lang="en-US" altLang="zh-TW" dirty="0">
                <a:hlinkClick r:id="rId3"/>
              </a:rPr>
              <a:t>t110368019@ntut.org.tw</a:t>
            </a:r>
            <a:endParaRPr kumimoji="1" lang="en-US" altLang="zh-TW" dirty="0"/>
          </a:p>
          <a:p>
            <a:pPr>
              <a:lnSpc>
                <a:spcPct val="130000"/>
              </a:lnSpc>
            </a:pPr>
            <a:r>
              <a:rPr kumimoji="1" lang="en-US" altLang="zh-TW" dirty="0"/>
              <a:t>The title of the email should be in the following format: Student </a:t>
            </a:r>
            <a:r>
              <a:rPr kumimoji="1" lang="en-US" altLang="zh-TW" dirty="0" err="1"/>
              <a:t>ID_Name_Bonus</a:t>
            </a:r>
            <a:r>
              <a:rPr kumimoji="1" lang="en-US" altLang="zh-TW" dirty="0"/>
              <a:t> (ex: 109368091_</a:t>
            </a:r>
            <a:r>
              <a:rPr kumimoji="1" lang="zh-TW" altLang="en-US" dirty="0"/>
              <a:t>詹景淳</a:t>
            </a:r>
            <a:r>
              <a:rPr kumimoji="1" lang="en-US" altLang="zh-TW" dirty="0"/>
              <a:t>_Bonus).</a:t>
            </a:r>
          </a:p>
          <a:p>
            <a:pPr>
              <a:lnSpc>
                <a:spcPct val="130000"/>
              </a:lnSpc>
            </a:pPr>
            <a:r>
              <a:rPr lang="en-US" altLang="zh-TW" dirty="0"/>
              <a:t>The deadline for this exercise is 12/27/2022.</a:t>
            </a:r>
          </a:p>
        </p:txBody>
      </p:sp>
      <p:sp>
        <p:nvSpPr>
          <p:cNvPr id="4" name="投影片編號版面配置區 3">
            <a:extLst>
              <a:ext uri="{FF2B5EF4-FFF2-40B4-BE49-F238E27FC236}">
                <a16:creationId xmlns:a16="http://schemas.microsoft.com/office/drawing/2014/main" id="{E7944A75-AA0F-D24B-94DF-0E6F141F8FA1}"/>
              </a:ext>
            </a:extLst>
          </p:cNvPr>
          <p:cNvSpPr>
            <a:spLocks noGrp="1"/>
          </p:cNvSpPr>
          <p:nvPr>
            <p:ph type="sldNum" sz="quarter" idx="12"/>
          </p:nvPr>
        </p:nvSpPr>
        <p:spPr/>
        <p:txBody>
          <a:bodyPr/>
          <a:lstStyle/>
          <a:p>
            <a:fld id="{00000000-1234-1234-1234-123412341234}" type="slidenum">
              <a:rPr lang="en-US" smtClean="0"/>
              <a:pPr/>
              <a:t>133</a:t>
            </a:fld>
            <a:endParaRPr lang="en-US" dirty="0"/>
          </a:p>
        </p:txBody>
      </p:sp>
    </p:spTree>
    <p:extLst>
      <p:ext uri="{BB962C8B-B14F-4D97-AF65-F5344CB8AC3E}">
        <p14:creationId xmlns:p14="http://schemas.microsoft.com/office/powerpoint/2010/main" val="25478756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C8BAEA61-955D-45D7-8AFB-A762C5B7B5D4}"/>
              </a:ext>
            </a:extLst>
          </p:cNvPr>
          <p:cNvSpPr txBox="1"/>
          <p:nvPr/>
        </p:nvSpPr>
        <p:spPr>
          <a:xfrm>
            <a:off x="4270019" y="2875002"/>
            <a:ext cx="3651962" cy="923330"/>
          </a:xfrm>
          <a:prstGeom prst="rect">
            <a:avLst/>
          </a:prstGeom>
          <a:noFill/>
        </p:spPr>
        <p:txBody>
          <a:bodyPr wrap="none" rtlCol="0">
            <a:spAutoFit/>
          </a:bodyPr>
          <a:lstStyle/>
          <a:p>
            <a:pPr algn="ctr"/>
            <a:r>
              <a:rPr lang="en-US" altLang="zh-TW" sz="5400" dirty="0">
                <a:latin typeface="Georgia" panose="02040502050405020303" pitchFamily="18" charset="0"/>
              </a:rPr>
              <a:t>Thank you!</a:t>
            </a:r>
            <a:endParaRPr lang="zh-TW" altLang="en-US" sz="5400" dirty="0">
              <a:latin typeface="Georgia" panose="02040502050405020303" pitchFamily="18" charset="0"/>
            </a:endParaRPr>
          </a:p>
        </p:txBody>
      </p:sp>
      <p:sp>
        <p:nvSpPr>
          <p:cNvPr id="3" name="投影片編號版面配置區 2"/>
          <p:cNvSpPr>
            <a:spLocks noGrp="1"/>
          </p:cNvSpPr>
          <p:nvPr>
            <p:ph type="sldNum" sz="quarter" idx="12"/>
          </p:nvPr>
        </p:nvSpPr>
        <p:spPr/>
        <p:txBody>
          <a:bodyPr/>
          <a:lstStyle/>
          <a:p>
            <a:fld id="{4C921B17-FDE5-4481-A3DB-CBA4468E30C6}" type="slidenum">
              <a:rPr lang="zh-TW" altLang="en-US" smtClean="0"/>
              <a:t>134</a:t>
            </a:fld>
            <a:endParaRPr lang="zh-TW" altLang="en-US"/>
          </a:p>
        </p:txBody>
      </p:sp>
    </p:spTree>
    <p:extLst>
      <p:ext uri="{BB962C8B-B14F-4D97-AF65-F5344CB8AC3E}">
        <p14:creationId xmlns:p14="http://schemas.microsoft.com/office/powerpoint/2010/main" val="1022403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Create the </a:t>
            </a:r>
            <a:r>
              <a:rPr lang="en-US" altLang="zh-TW" dirty="0" err="1"/>
              <a:t>Dataframe</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A part of </a:t>
            </a:r>
            <a:r>
              <a:rPr lang="en-US" altLang="zh-TW" dirty="0" err="1"/>
              <a:t>dataframe</a:t>
            </a:r>
            <a:r>
              <a:rPr lang="en-US" altLang="zh-TW" dirty="0"/>
              <a: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14</a:t>
            </a:fld>
            <a:endParaRPr lang="zh-TW" altLang="en-US" dirty="0"/>
          </a:p>
        </p:txBody>
      </p:sp>
      <p:pic>
        <p:nvPicPr>
          <p:cNvPr id="6" name="圖片 5">
            <a:extLst>
              <a:ext uri="{FF2B5EF4-FFF2-40B4-BE49-F238E27FC236}">
                <a16:creationId xmlns:a16="http://schemas.microsoft.com/office/drawing/2014/main" id="{9150EE7F-05B1-5510-4631-BF9D86D32B5C}"/>
              </a:ext>
            </a:extLst>
          </p:cNvPr>
          <p:cNvPicPr>
            <a:picLocks noChangeAspect="1"/>
          </p:cNvPicPr>
          <p:nvPr/>
        </p:nvPicPr>
        <p:blipFill rotWithShape="1">
          <a:blip r:embed="rId3"/>
          <a:srcRect l="5434" t="31429" r="55383" b="35510"/>
          <a:stretch/>
        </p:blipFill>
        <p:spPr>
          <a:xfrm>
            <a:off x="2198764" y="2368746"/>
            <a:ext cx="7794471" cy="3699329"/>
          </a:xfrm>
          <a:prstGeom prst="rect">
            <a:avLst/>
          </a:prstGeom>
        </p:spPr>
      </p:pic>
    </p:spTree>
    <p:extLst>
      <p:ext uri="{BB962C8B-B14F-4D97-AF65-F5344CB8AC3E}">
        <p14:creationId xmlns:p14="http://schemas.microsoft.com/office/powerpoint/2010/main" val="2207240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Remove Redundant Data</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45235"/>
            <a:ext cx="10515600" cy="4351338"/>
          </a:xfrm>
        </p:spPr>
        <p:txBody>
          <a:bodyPr/>
          <a:lstStyle/>
          <a:p>
            <a:r>
              <a:rPr lang="en-US" altLang="zh-TW" dirty="0"/>
              <a:t>The </a:t>
            </a:r>
            <a:r>
              <a:rPr lang="en-US" altLang="zh-TW" dirty="0" err="1"/>
              <a:t>dataframe</a:t>
            </a:r>
            <a:r>
              <a:rPr lang="en-US" altLang="zh-TW" dirty="0"/>
              <a:t>, _</a:t>
            </a:r>
            <a:r>
              <a:rPr lang="en-US" altLang="zh-TW" dirty="0" err="1"/>
              <a:t>c3</a:t>
            </a:r>
            <a:r>
              <a:rPr lang="en-US" altLang="zh-TW" dirty="0"/>
              <a:t>, _</a:t>
            </a:r>
            <a:r>
              <a:rPr lang="en-US" altLang="zh-TW" dirty="0" err="1"/>
              <a:t>c4</a:t>
            </a:r>
            <a:r>
              <a:rPr lang="en-US" altLang="zh-TW" dirty="0"/>
              <a:t>, _</a:t>
            </a:r>
            <a:r>
              <a:rPr lang="en-US" altLang="zh-TW" dirty="0" err="1"/>
              <a:t>c5</a:t>
            </a:r>
            <a:r>
              <a:rPr lang="en-US" altLang="zh-TW" dirty="0"/>
              <a:t>, and _</a:t>
            </a:r>
            <a:r>
              <a:rPr lang="en-US" altLang="zh-TW" dirty="0" err="1"/>
              <a:t>c6</a:t>
            </a:r>
            <a:r>
              <a:rPr lang="en-US" altLang="zh-TW" dirty="0"/>
              <a:t> that can be excluded from the dataset using the following script.</a:t>
            </a:r>
          </a:p>
          <a:p>
            <a:r>
              <a:rPr lang="en-US" altLang="zh-TW" dirty="0"/>
              <a:t>Use </a:t>
            </a:r>
            <a:r>
              <a:rPr lang="en-US" altLang="zh-TW" dirty="0">
                <a:solidFill>
                  <a:srgbClr val="0000FF"/>
                </a:solidFill>
              </a:rPr>
              <a:t>select()</a:t>
            </a:r>
            <a:r>
              <a:rPr lang="en-US" altLang="zh-TW" dirty="0">
                <a:solidFill>
                  <a:schemeClr val="accent1"/>
                </a:solidFill>
              </a:rPr>
              <a:t> </a:t>
            </a:r>
            <a:r>
              <a:rPr lang="en-US" altLang="zh-TW" dirty="0"/>
              <a:t>to choose the subset of a </a:t>
            </a:r>
            <a:r>
              <a:rPr lang="en-US" altLang="zh-TW" dirty="0" err="1"/>
              <a:t>dataframe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15</a:t>
            </a:fld>
            <a:endParaRPr lang="zh-TW" altLang="en-US" dirty="0"/>
          </a:p>
        </p:txBody>
      </p:sp>
      <p:pic>
        <p:nvPicPr>
          <p:cNvPr id="6" name="圖片 5">
            <a:extLst>
              <a:ext uri="{FF2B5EF4-FFF2-40B4-BE49-F238E27FC236}">
                <a16:creationId xmlns:a16="http://schemas.microsoft.com/office/drawing/2014/main" id="{6210AB9E-1E35-B946-A83E-1C37571C1108}"/>
              </a:ext>
            </a:extLst>
          </p:cNvPr>
          <p:cNvPicPr>
            <a:picLocks noChangeAspect="1"/>
          </p:cNvPicPr>
          <p:nvPr/>
        </p:nvPicPr>
        <p:blipFill rotWithShape="1">
          <a:blip r:embed="rId3"/>
          <a:srcRect l="5128" t="30748" r="67704" b="56871"/>
          <a:stretch/>
        </p:blipFill>
        <p:spPr>
          <a:xfrm>
            <a:off x="2486373" y="3570516"/>
            <a:ext cx="7219253" cy="1850570"/>
          </a:xfrm>
          <a:prstGeom prst="rect">
            <a:avLst/>
          </a:prstGeom>
        </p:spPr>
      </p:pic>
    </p:spTree>
    <p:extLst>
      <p:ext uri="{BB962C8B-B14F-4D97-AF65-F5344CB8AC3E}">
        <p14:creationId xmlns:p14="http://schemas.microsoft.com/office/powerpoint/2010/main" val="2277429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Remove Redundant Data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A part of </a:t>
            </a:r>
            <a:r>
              <a:rPr lang="en-US" altLang="zh-TW" dirty="0" err="1"/>
              <a:t>dataframe</a:t>
            </a:r>
            <a:r>
              <a:rPr lang="en-US" altLang="zh-TW" dirty="0"/>
              <a:t> is shown below.</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16</a:t>
            </a:fld>
            <a:endParaRPr lang="zh-TW" altLang="en-US" dirty="0"/>
          </a:p>
        </p:txBody>
      </p:sp>
      <p:pic>
        <p:nvPicPr>
          <p:cNvPr id="6" name="圖片 5">
            <a:extLst>
              <a:ext uri="{FF2B5EF4-FFF2-40B4-BE49-F238E27FC236}">
                <a16:creationId xmlns:a16="http://schemas.microsoft.com/office/drawing/2014/main" id="{D39B6883-011C-52FE-8515-381A2F57DFE4}"/>
              </a:ext>
            </a:extLst>
          </p:cNvPr>
          <p:cNvPicPr>
            <a:picLocks noChangeAspect="1"/>
          </p:cNvPicPr>
          <p:nvPr/>
        </p:nvPicPr>
        <p:blipFill rotWithShape="1">
          <a:blip r:embed="rId3"/>
          <a:srcRect l="5434" t="26621" r="66480" b="40136"/>
          <a:stretch/>
        </p:blipFill>
        <p:spPr>
          <a:xfrm>
            <a:off x="3309256" y="2351779"/>
            <a:ext cx="5573488" cy="3710703"/>
          </a:xfrm>
          <a:prstGeom prst="rect">
            <a:avLst/>
          </a:prstGeom>
        </p:spPr>
      </p:pic>
    </p:spTree>
    <p:extLst>
      <p:ext uri="{BB962C8B-B14F-4D97-AF65-F5344CB8AC3E}">
        <p14:creationId xmlns:p14="http://schemas.microsoft.com/office/powerpoint/2010/main" val="3262357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Ordering of </a:t>
            </a:r>
            <a:r>
              <a:rPr lang="en-US" altLang="zh-TW" dirty="0" err="1"/>
              <a:t>Dataframe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473364" y="1516480"/>
            <a:ext cx="11245272" cy="4351338"/>
          </a:xfrm>
        </p:spPr>
        <p:txBody>
          <a:bodyPr/>
          <a:lstStyle/>
          <a:p>
            <a:r>
              <a:rPr lang="en-US" altLang="zh-TW" dirty="0" err="1">
                <a:solidFill>
                  <a:srgbClr val="0000FF"/>
                </a:solidFill>
              </a:rPr>
              <a:t>groupby</a:t>
            </a:r>
            <a:r>
              <a:rPr lang="en-US" altLang="zh-TW" dirty="0">
                <a:solidFill>
                  <a:srgbClr val="0000FF"/>
                </a:solidFill>
              </a:rPr>
              <a:t>()</a:t>
            </a:r>
            <a:r>
              <a:rPr lang="en-US" altLang="zh-TW" dirty="0"/>
              <a:t>:</a:t>
            </a:r>
            <a:r>
              <a:rPr lang="en-US" altLang="zh-TW" dirty="0">
                <a:solidFill>
                  <a:srgbClr val="0000FF"/>
                </a:solidFill>
              </a:rPr>
              <a:t> </a:t>
            </a:r>
            <a:r>
              <a:rPr lang="en-US" altLang="zh-TW" dirty="0"/>
              <a:t>Group the label column and generate a count distribution.</a:t>
            </a:r>
          </a:p>
          <a:p>
            <a:r>
              <a:rPr lang="en-US" altLang="zh-TW" dirty="0" err="1">
                <a:solidFill>
                  <a:srgbClr val="0000FF"/>
                </a:solidFill>
              </a:rPr>
              <a:t>orderby</a:t>
            </a:r>
            <a:r>
              <a:rPr lang="en-US" altLang="zh-TW" dirty="0">
                <a:solidFill>
                  <a:srgbClr val="0000FF"/>
                </a:solidFill>
              </a:rPr>
              <a:t>(“count”)</a:t>
            </a:r>
            <a:r>
              <a:rPr lang="en-US" altLang="zh-TW" dirty="0"/>
              <a:t>:</a:t>
            </a:r>
            <a:r>
              <a:rPr lang="en-US" altLang="zh-TW" dirty="0">
                <a:solidFill>
                  <a:schemeClr val="accent1"/>
                </a:solidFill>
              </a:rPr>
              <a:t> </a:t>
            </a:r>
            <a:r>
              <a:rPr lang="en-US" altLang="zh-TW" dirty="0"/>
              <a:t>Sort the </a:t>
            </a:r>
            <a:r>
              <a:rPr lang="en-US" altLang="zh-TW" dirty="0" err="1"/>
              <a:t>dataframe</a:t>
            </a:r>
            <a:r>
              <a:rPr lang="en-US" altLang="zh-TW" dirty="0"/>
              <a:t> by column counts. </a:t>
            </a:r>
          </a:p>
          <a:p>
            <a:r>
              <a:rPr lang="en-US" altLang="zh-TW" dirty="0">
                <a:solidFill>
                  <a:srgbClr val="0000FF"/>
                </a:solidFill>
              </a:rPr>
              <a:t>“ascending=False”</a:t>
            </a:r>
            <a:r>
              <a:rPr lang="en-US" altLang="zh-TW" dirty="0"/>
              <a:t>: The column is sorted in descending order.</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17</a:t>
            </a:fld>
            <a:endParaRPr lang="zh-TW" altLang="en-US" dirty="0"/>
          </a:p>
        </p:txBody>
      </p:sp>
      <p:grpSp>
        <p:nvGrpSpPr>
          <p:cNvPr id="5" name="群組 4">
            <a:extLst>
              <a:ext uri="{FF2B5EF4-FFF2-40B4-BE49-F238E27FC236}">
                <a16:creationId xmlns:a16="http://schemas.microsoft.com/office/drawing/2014/main" id="{1FA21772-2B98-3ACF-9150-1A65E63A9854}"/>
              </a:ext>
            </a:extLst>
          </p:cNvPr>
          <p:cNvGrpSpPr/>
          <p:nvPr/>
        </p:nvGrpSpPr>
        <p:grpSpPr>
          <a:xfrm>
            <a:off x="782667" y="3429000"/>
            <a:ext cx="10626665" cy="2078960"/>
            <a:chOff x="876299" y="4098003"/>
            <a:chExt cx="10626665" cy="2078960"/>
          </a:xfrm>
        </p:grpSpPr>
        <p:pic>
          <p:nvPicPr>
            <p:cNvPr id="6" name="圖片 5">
              <a:extLst>
                <a:ext uri="{FF2B5EF4-FFF2-40B4-BE49-F238E27FC236}">
                  <a16:creationId xmlns:a16="http://schemas.microsoft.com/office/drawing/2014/main" id="{F79639EF-D49E-E10F-2E3E-B9041C905B8D}"/>
                </a:ext>
              </a:extLst>
            </p:cNvPr>
            <p:cNvPicPr>
              <a:picLocks noChangeAspect="1"/>
            </p:cNvPicPr>
            <p:nvPr/>
          </p:nvPicPr>
          <p:blipFill rotWithShape="1">
            <a:blip r:embed="rId3"/>
            <a:srcRect l="5127" t="37823" r="61811" b="48979"/>
            <a:stretch/>
          </p:blipFill>
          <p:spPr>
            <a:xfrm>
              <a:off x="876299" y="4312214"/>
              <a:ext cx="7350846" cy="1650538"/>
            </a:xfrm>
            <a:prstGeom prst="rect">
              <a:avLst/>
            </a:prstGeom>
          </p:spPr>
        </p:pic>
        <p:pic>
          <p:nvPicPr>
            <p:cNvPr id="8" name="圖片 7">
              <a:extLst>
                <a:ext uri="{FF2B5EF4-FFF2-40B4-BE49-F238E27FC236}">
                  <a16:creationId xmlns:a16="http://schemas.microsoft.com/office/drawing/2014/main" id="{61C17CB7-0F64-7AF4-35CB-61AF2770A0AB}"/>
                </a:ext>
              </a:extLst>
            </p:cNvPr>
            <p:cNvPicPr>
              <a:picLocks noChangeAspect="1"/>
            </p:cNvPicPr>
            <p:nvPr/>
          </p:nvPicPr>
          <p:blipFill rotWithShape="1">
            <a:blip r:embed="rId3"/>
            <a:srcRect l="7959" t="51973" r="77500" b="31429"/>
            <a:stretch/>
          </p:blipFill>
          <p:spPr>
            <a:xfrm>
              <a:off x="8265243" y="4098003"/>
              <a:ext cx="3237721" cy="2078960"/>
            </a:xfrm>
            <a:prstGeom prst="rect">
              <a:avLst/>
            </a:prstGeom>
          </p:spPr>
        </p:pic>
      </p:grpSp>
    </p:spTree>
    <p:extLst>
      <p:ext uri="{BB962C8B-B14F-4D97-AF65-F5344CB8AC3E}">
        <p14:creationId xmlns:p14="http://schemas.microsoft.com/office/powerpoint/2010/main" val="667554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Create </a:t>
            </a:r>
            <a:r>
              <a:rPr lang="en-US" altLang="zh-TW" dirty="0" err="1"/>
              <a:t>word_count</a:t>
            </a:r>
            <a:r>
              <a:rPr lang="en-US" altLang="zh-TW" dirty="0"/>
              <a:t> Column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439862"/>
            <a:ext cx="10515600" cy="4351338"/>
          </a:xfrm>
        </p:spPr>
        <p:txBody>
          <a:bodyPr/>
          <a:lstStyle/>
          <a:p>
            <a:r>
              <a:rPr lang="en-US" altLang="zh-TW" dirty="0"/>
              <a:t>A new column (</a:t>
            </a:r>
            <a:r>
              <a:rPr lang="en-US" altLang="zh-TW" dirty="0" err="1">
                <a:solidFill>
                  <a:srgbClr val="0000FF"/>
                </a:solidFill>
              </a:rPr>
              <a:t>word_count</a:t>
            </a:r>
            <a:r>
              <a:rPr lang="en-US" altLang="zh-TW" dirty="0"/>
              <a:t>) is created to calculate how many words are used in each of the 100 transactions.</a:t>
            </a:r>
          </a:p>
          <a:p>
            <a:r>
              <a:rPr lang="en-US" altLang="zh-TW" b="0" i="0" dirty="0" err="1">
                <a:solidFill>
                  <a:srgbClr val="0000FF"/>
                </a:solidFill>
                <a:effectLst/>
              </a:rPr>
              <a:t>withColumn</a:t>
            </a:r>
            <a:r>
              <a:rPr lang="en-US" altLang="zh-TW" dirty="0">
                <a:solidFill>
                  <a:srgbClr val="0000FF"/>
                </a:solidFill>
              </a:rPr>
              <a:t>()</a:t>
            </a:r>
            <a:r>
              <a:rPr lang="en-US" altLang="zh-TW" dirty="0"/>
              <a:t>: </a:t>
            </a:r>
            <a:r>
              <a:rPr lang="en-US" altLang="zh-TW" dirty="0">
                <a:solidFill>
                  <a:srgbClr val="000000"/>
                </a:solidFill>
              </a:rPr>
              <a:t>A</a:t>
            </a:r>
            <a:r>
              <a:rPr lang="en-US" altLang="zh-TW" b="0" i="0" dirty="0">
                <a:solidFill>
                  <a:srgbClr val="000000"/>
                </a:solidFill>
                <a:effectLst/>
              </a:rPr>
              <a:t>dd a new column to </a:t>
            </a:r>
            <a:r>
              <a:rPr lang="en-US" altLang="zh-TW" dirty="0" err="1">
                <a:solidFill>
                  <a:srgbClr val="000000"/>
                </a:solidFill>
              </a:rPr>
              <a:t>d</a:t>
            </a:r>
            <a:r>
              <a:rPr lang="en-US" altLang="zh-TW" b="0" i="0" dirty="0" err="1">
                <a:solidFill>
                  <a:srgbClr val="000000"/>
                </a:solidFill>
                <a:effectLst/>
              </a:rPr>
              <a:t>ataframe</a:t>
            </a:r>
            <a:r>
              <a:rPr lang="en-US" altLang="zh-TW" b="0" i="0" dirty="0">
                <a:solidFill>
                  <a:srgbClr val="000000"/>
                </a:solidFill>
                <a:effectLst/>
              </a:rPr>
              <a:t>.</a:t>
            </a:r>
          </a:p>
          <a:p>
            <a:r>
              <a:rPr lang="en-US" altLang="zh-TW" dirty="0">
                <a:solidFill>
                  <a:srgbClr val="0000FF"/>
                </a:solidFill>
              </a:rPr>
              <a:t>size()</a:t>
            </a:r>
            <a:r>
              <a:rPr lang="en-US" altLang="zh-TW" dirty="0"/>
              <a:t>: Calculate how many words are in each </a:t>
            </a:r>
            <a:r>
              <a:rPr lang="en-US" altLang="zh-TW" dirty="0">
                <a:solidFill>
                  <a:schemeClr val="accent1"/>
                </a:solidFill>
              </a:rPr>
              <a:t>‘</a:t>
            </a:r>
            <a:r>
              <a:rPr lang="en-US" altLang="zh-TW" dirty="0">
                <a:solidFill>
                  <a:srgbClr val="0000FF"/>
                </a:solidFill>
              </a:rPr>
              <a:t>chat</a:t>
            </a:r>
            <a:r>
              <a:rPr lang="en-US" altLang="zh-TW" dirty="0">
                <a:solidFill>
                  <a:schemeClr val="accent1"/>
                </a:solidFill>
              </a:rPr>
              <a:t>’ </a:t>
            </a:r>
            <a:r>
              <a:rPr lang="en-US" altLang="zh-TW" dirty="0"/>
              <a:t>column.</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18</a:t>
            </a:fld>
            <a:endParaRPr lang="zh-TW" altLang="en-US" dirty="0"/>
          </a:p>
        </p:txBody>
      </p:sp>
      <p:pic>
        <p:nvPicPr>
          <p:cNvPr id="6" name="圖片 5">
            <a:extLst>
              <a:ext uri="{FF2B5EF4-FFF2-40B4-BE49-F238E27FC236}">
                <a16:creationId xmlns:a16="http://schemas.microsoft.com/office/drawing/2014/main" id="{6B048849-4219-4378-41F1-412391D87C14}"/>
              </a:ext>
            </a:extLst>
          </p:cNvPr>
          <p:cNvPicPr>
            <a:picLocks noChangeAspect="1"/>
          </p:cNvPicPr>
          <p:nvPr/>
        </p:nvPicPr>
        <p:blipFill rotWithShape="1">
          <a:blip r:embed="rId3"/>
          <a:srcRect l="5051" t="39728" r="51020" b="46123"/>
          <a:stretch/>
        </p:blipFill>
        <p:spPr>
          <a:xfrm>
            <a:off x="1409701" y="3929743"/>
            <a:ext cx="9372595" cy="1698171"/>
          </a:xfrm>
          <a:prstGeom prst="rect">
            <a:avLst/>
          </a:prstGeom>
        </p:spPr>
      </p:pic>
    </p:spTree>
    <p:extLst>
      <p:ext uri="{BB962C8B-B14F-4D97-AF65-F5344CB8AC3E}">
        <p14:creationId xmlns:p14="http://schemas.microsoft.com/office/powerpoint/2010/main" val="1133991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199" y="0"/>
            <a:ext cx="10515600" cy="1325563"/>
          </a:xfrm>
        </p:spPr>
        <p:txBody>
          <a:bodyPr/>
          <a:lstStyle/>
          <a:p>
            <a:r>
              <a:rPr lang="en-US" altLang="zh-TW" dirty="0"/>
              <a:t>Create </a:t>
            </a:r>
            <a:r>
              <a:rPr lang="en-US" altLang="zh-TW" dirty="0" err="1"/>
              <a:t>word_count</a:t>
            </a:r>
            <a:r>
              <a:rPr lang="en-US" altLang="zh-TW" dirty="0"/>
              <a:t> Column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325563"/>
            <a:ext cx="10515600" cy="4351338"/>
          </a:xfrm>
        </p:spPr>
        <p:txBody>
          <a:bodyPr/>
          <a:lstStyle/>
          <a:p>
            <a:r>
              <a:rPr lang="en-US" altLang="zh-TW" dirty="0"/>
              <a:t>The newly created column (</a:t>
            </a:r>
            <a:r>
              <a:rPr lang="en-US" altLang="zh-TW" dirty="0" err="1">
                <a:solidFill>
                  <a:srgbClr val="0000FF"/>
                </a:solidFill>
              </a:rPr>
              <a:t>word_count</a:t>
            </a:r>
            <a:r>
              <a:rPr lang="en-US" altLang="zh-TW" dirty="0"/>
              <a: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19</a:t>
            </a:fld>
            <a:endParaRPr lang="zh-TW" altLang="en-US" dirty="0"/>
          </a:p>
        </p:txBody>
      </p:sp>
      <p:pic>
        <p:nvPicPr>
          <p:cNvPr id="6" name="圖片 5">
            <a:extLst>
              <a:ext uri="{FF2B5EF4-FFF2-40B4-BE49-F238E27FC236}">
                <a16:creationId xmlns:a16="http://schemas.microsoft.com/office/drawing/2014/main" id="{F444FE64-0778-401E-359C-88AE8146F980}"/>
              </a:ext>
            </a:extLst>
          </p:cNvPr>
          <p:cNvPicPr>
            <a:picLocks noChangeAspect="1"/>
          </p:cNvPicPr>
          <p:nvPr/>
        </p:nvPicPr>
        <p:blipFill rotWithShape="1">
          <a:blip r:embed="rId3"/>
          <a:srcRect l="5357" t="27619" r="60434" b="39048"/>
          <a:stretch/>
        </p:blipFill>
        <p:spPr>
          <a:xfrm>
            <a:off x="2607127" y="2192136"/>
            <a:ext cx="6977743" cy="3824489"/>
          </a:xfrm>
          <a:prstGeom prst="rect">
            <a:avLst/>
          </a:prstGeom>
        </p:spPr>
      </p:pic>
    </p:spTree>
    <p:extLst>
      <p:ext uri="{BB962C8B-B14F-4D97-AF65-F5344CB8AC3E}">
        <p14:creationId xmlns:p14="http://schemas.microsoft.com/office/powerpoint/2010/main" val="1168831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702480-5C61-2BB9-0361-1F5324F0FA2C}"/>
              </a:ext>
            </a:extLst>
          </p:cNvPr>
          <p:cNvSpPr>
            <a:spLocks noGrp="1"/>
          </p:cNvSpPr>
          <p:nvPr>
            <p:ph type="ctrTitle"/>
          </p:nvPr>
        </p:nvSpPr>
        <p:spPr>
          <a:xfrm>
            <a:off x="1586204" y="961669"/>
            <a:ext cx="9019592" cy="2387600"/>
          </a:xfrm>
        </p:spPr>
        <p:txBody>
          <a:bodyPr>
            <a:normAutofit/>
          </a:bodyPr>
          <a:lstStyle/>
          <a:p>
            <a:r>
              <a:rPr lang="en-US" altLang="zh-TW" sz="4400" dirty="0">
                <a:latin typeface="Georgia" panose="02040502050405020303" pitchFamily="18" charset="0"/>
              </a:rPr>
              <a:t>Data Analysis and Machine Learning by Using Spark Environment in Google </a:t>
            </a:r>
            <a:r>
              <a:rPr lang="en-US" altLang="zh-TW" sz="4400" dirty="0" err="1">
                <a:latin typeface="Georgia" panose="02040502050405020303" pitchFamily="18" charset="0"/>
              </a:rPr>
              <a:t>Colab</a:t>
            </a:r>
            <a:endParaRPr lang="zh-TW" altLang="en-US" sz="4400" dirty="0">
              <a:latin typeface="Georgia" panose="02040502050405020303" pitchFamily="18" charset="0"/>
            </a:endParaRPr>
          </a:p>
        </p:txBody>
      </p:sp>
      <p:sp>
        <p:nvSpPr>
          <p:cNvPr id="3" name="副標題 2">
            <a:extLst>
              <a:ext uri="{FF2B5EF4-FFF2-40B4-BE49-F238E27FC236}">
                <a16:creationId xmlns:a16="http://schemas.microsoft.com/office/drawing/2014/main" id="{3409A367-E9AC-2A36-E25D-87810676B791}"/>
              </a:ext>
            </a:extLst>
          </p:cNvPr>
          <p:cNvSpPr>
            <a:spLocks noGrp="1"/>
          </p:cNvSpPr>
          <p:nvPr>
            <p:ph type="subTitle" idx="1"/>
          </p:nvPr>
        </p:nvSpPr>
        <p:spPr>
          <a:xfrm>
            <a:off x="1524000" y="3928609"/>
            <a:ext cx="9144000" cy="1655762"/>
          </a:xfrm>
        </p:spPr>
        <p:txBody>
          <a:bodyPr>
            <a:normAutofit/>
          </a:bodyPr>
          <a:lstStyle/>
          <a:p>
            <a:r>
              <a:rPr lang="en-US" altLang="zh-TW" sz="3200" dirty="0">
                <a:latin typeface="Georgia" panose="02040502050405020303" pitchFamily="18" charset="0"/>
                <a:cs typeface="Times New Roman" panose="02020603050405020304" pitchFamily="18" charset="0"/>
              </a:rPr>
              <a:t>Johnny, Jing-Chun Zhan (</a:t>
            </a:r>
            <a:r>
              <a:rPr lang="zh-TW" altLang="en-US" sz="3200" dirty="0">
                <a:latin typeface="Georgia" panose="02040502050405020303" pitchFamily="18" charset="0"/>
                <a:ea typeface="標楷體" panose="03000509000000000000" pitchFamily="65" charset="-120"/>
                <a:cs typeface="Times New Roman" panose="02020603050405020304" pitchFamily="18" charset="0"/>
              </a:rPr>
              <a:t>詹景淳</a:t>
            </a:r>
            <a:r>
              <a:rPr lang="en-US" altLang="zh-TW" sz="3200" dirty="0">
                <a:latin typeface="Georgia" panose="02040502050405020303" pitchFamily="18" charset="0"/>
                <a:cs typeface="Times New Roman" panose="02020603050405020304" pitchFamily="18" charset="0"/>
              </a:rPr>
              <a:t>)</a:t>
            </a:r>
            <a:endParaRPr lang="zh-TW" altLang="en-US" sz="3200"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1691220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Calculate the Average Word Count</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648706"/>
            <a:ext cx="10515600" cy="4351338"/>
          </a:xfrm>
        </p:spPr>
        <p:txBody>
          <a:bodyPr>
            <a:normAutofit/>
          </a:bodyPr>
          <a:lstStyle/>
          <a:p>
            <a:r>
              <a:rPr lang="en-US" altLang="zh-TW" dirty="0" err="1"/>
              <a:t>Dataframe</a:t>
            </a:r>
            <a:r>
              <a:rPr lang="en-US" altLang="zh-TW" dirty="0"/>
              <a:t> can be aggregated by </a:t>
            </a:r>
            <a:r>
              <a:rPr lang="en-US" altLang="zh-TW" dirty="0" err="1">
                <a:solidFill>
                  <a:srgbClr val="0000FF"/>
                </a:solidFill>
              </a:rPr>
              <a:t>agg</a:t>
            </a:r>
            <a:r>
              <a:rPr lang="en-US" altLang="zh-TW" dirty="0">
                <a:solidFill>
                  <a:srgbClr val="0000FF"/>
                </a:solidFill>
              </a:rPr>
              <a:t>() </a:t>
            </a:r>
            <a:r>
              <a:rPr lang="en-US" altLang="zh-TW" dirty="0"/>
              <a:t>to calculate the average word count by label column.</a:t>
            </a:r>
            <a:endParaRPr lang="en-US" altLang="zh-TW" dirty="0">
              <a:solidFill>
                <a:schemeClr val="accent1"/>
              </a:solidFill>
            </a:endParaRPr>
          </a:p>
          <a:p>
            <a:r>
              <a:rPr lang="en-US" altLang="zh-TW" dirty="0">
                <a:solidFill>
                  <a:srgbClr val="0000FF"/>
                </a:solidFill>
              </a:rPr>
              <a:t>alias()</a:t>
            </a:r>
            <a:r>
              <a:rPr lang="en-US" altLang="zh-TW" dirty="0"/>
              <a:t>:</a:t>
            </a:r>
            <a:r>
              <a:rPr lang="en-US" altLang="zh-TW" dirty="0">
                <a:solidFill>
                  <a:srgbClr val="0000FF"/>
                </a:solidFill>
              </a:rPr>
              <a:t> </a:t>
            </a:r>
            <a:r>
              <a:rPr lang="en-US" altLang="zh-TW" dirty="0"/>
              <a:t>Give the second </a:t>
            </a:r>
            <a:r>
              <a:rPr lang="en-US" altLang="zh-TW" b="0" i="0" dirty="0">
                <a:effectLst/>
              </a:rPr>
              <a:t>name to a piece of data</a:t>
            </a:r>
            <a:r>
              <a:rPr lang="en-US" altLang="zh-TW" dirty="0">
                <a:solidFill>
                  <a:srgbClr val="202124"/>
                </a:solidFill>
                <a:latin typeface="arial" panose="020B0604020202020204" pitchFamily="34" charset="0"/>
              </a:rPr>
              <a:t>.</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20</a:t>
            </a:fld>
            <a:endParaRPr lang="zh-TW" altLang="en-US" dirty="0"/>
          </a:p>
        </p:txBody>
      </p:sp>
      <p:grpSp>
        <p:nvGrpSpPr>
          <p:cNvPr id="5" name="群組 4">
            <a:extLst>
              <a:ext uri="{FF2B5EF4-FFF2-40B4-BE49-F238E27FC236}">
                <a16:creationId xmlns:a16="http://schemas.microsoft.com/office/drawing/2014/main" id="{61D91E3B-3011-E957-4D6C-2EFC174EDBD9}"/>
              </a:ext>
            </a:extLst>
          </p:cNvPr>
          <p:cNvGrpSpPr/>
          <p:nvPr/>
        </p:nvGrpSpPr>
        <p:grpSpPr>
          <a:xfrm>
            <a:off x="358779" y="3540886"/>
            <a:ext cx="11474442" cy="1526894"/>
            <a:chOff x="452534" y="4365173"/>
            <a:chExt cx="11474442" cy="1526894"/>
          </a:xfrm>
        </p:grpSpPr>
        <p:pic>
          <p:nvPicPr>
            <p:cNvPr id="6" name="圖片 5">
              <a:extLst>
                <a:ext uri="{FF2B5EF4-FFF2-40B4-BE49-F238E27FC236}">
                  <a16:creationId xmlns:a16="http://schemas.microsoft.com/office/drawing/2014/main" id="{F4F8E2EB-04E5-8413-98B3-9E38FDDF7C09}"/>
                </a:ext>
              </a:extLst>
            </p:cNvPr>
            <p:cNvPicPr>
              <a:picLocks noChangeAspect="1"/>
            </p:cNvPicPr>
            <p:nvPr/>
          </p:nvPicPr>
          <p:blipFill rotWithShape="1">
            <a:blip r:embed="rId3"/>
            <a:srcRect l="5204" t="27755" r="56760" b="60000"/>
            <a:stretch/>
          </p:blipFill>
          <p:spPr>
            <a:xfrm>
              <a:off x="452534" y="4448667"/>
              <a:ext cx="7670190" cy="1388970"/>
            </a:xfrm>
            <a:prstGeom prst="rect">
              <a:avLst/>
            </a:prstGeom>
          </p:spPr>
        </p:pic>
        <p:pic>
          <p:nvPicPr>
            <p:cNvPr id="8" name="圖片 7">
              <a:extLst>
                <a:ext uri="{FF2B5EF4-FFF2-40B4-BE49-F238E27FC236}">
                  <a16:creationId xmlns:a16="http://schemas.microsoft.com/office/drawing/2014/main" id="{B6D747DD-7703-E20B-DEAD-549368FD160F}"/>
                </a:ext>
              </a:extLst>
            </p:cNvPr>
            <p:cNvPicPr>
              <a:picLocks noChangeAspect="1"/>
            </p:cNvPicPr>
            <p:nvPr/>
          </p:nvPicPr>
          <p:blipFill rotWithShape="1">
            <a:blip r:embed="rId3"/>
            <a:srcRect l="7424" t="41497" r="70625" b="43129"/>
            <a:stretch/>
          </p:blipFill>
          <p:spPr>
            <a:xfrm>
              <a:off x="8051189" y="4365173"/>
              <a:ext cx="3875787" cy="1526894"/>
            </a:xfrm>
            <a:prstGeom prst="rect">
              <a:avLst/>
            </a:prstGeom>
          </p:spPr>
        </p:pic>
      </p:grpSp>
    </p:spTree>
    <p:extLst>
      <p:ext uri="{BB962C8B-B14F-4D97-AF65-F5344CB8AC3E}">
        <p14:creationId xmlns:p14="http://schemas.microsoft.com/office/powerpoint/2010/main" val="41007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Import matplotlib</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Convert Spark </a:t>
            </a:r>
            <a:r>
              <a:rPr lang="en-US" altLang="zh-TW" dirty="0" err="1"/>
              <a:t>dataframe</a:t>
            </a:r>
            <a:r>
              <a:rPr lang="en-US" altLang="zh-TW" dirty="0"/>
              <a:t> into a pandas </a:t>
            </a:r>
            <a:r>
              <a:rPr lang="en-US" altLang="zh-TW" dirty="0" err="1"/>
              <a:t>dataframe</a:t>
            </a:r>
            <a:r>
              <a:rPr lang="en-US" altLang="zh-TW" dirty="0"/>
              <a:t> by using </a:t>
            </a:r>
            <a:r>
              <a:rPr lang="en-US" altLang="zh-TW" dirty="0" err="1">
                <a:solidFill>
                  <a:srgbClr val="0000FF"/>
                </a:solidFill>
              </a:rPr>
              <a:t>toPandas</a:t>
            </a:r>
            <a:r>
              <a:rPr lang="en-US" altLang="zh-TW" dirty="0">
                <a:solidFill>
                  <a:srgbClr val="0000FF"/>
                </a:solidFill>
              </a:rPr>
              <a:t>()</a:t>
            </a:r>
            <a:r>
              <a:rPr lang="en-US" altLang="zh-TW" dirty="0"/>
              <a:t>.</a:t>
            </a:r>
          </a:p>
          <a:p>
            <a:endParaRPr lang="en-US" altLang="zh-TW" sz="400" dirty="0"/>
          </a:p>
          <a:p>
            <a:endParaRPr lang="en-US" altLang="zh-TW" dirty="0"/>
          </a:p>
          <a:p>
            <a:pPr marL="0" indent="0">
              <a:buNone/>
            </a:pPr>
            <a:endParaRPr lang="en-US" altLang="zh-TW" sz="800" dirty="0"/>
          </a:p>
          <a:p>
            <a:r>
              <a:rPr lang="en-US" altLang="zh-TW" dirty="0"/>
              <a:t>Importing </a:t>
            </a:r>
            <a:r>
              <a:rPr lang="en-US" altLang="zh-TW" dirty="0">
                <a:solidFill>
                  <a:srgbClr val="0000FF"/>
                </a:solidFill>
              </a:rPr>
              <a:t>matplotlib</a:t>
            </a:r>
            <a:r>
              <a:rPr lang="en-US" altLang="zh-TW" dirty="0"/>
              <a:t> for plotting.</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21</a:t>
            </a:fld>
            <a:endParaRPr lang="zh-TW" altLang="en-US" dirty="0"/>
          </a:p>
        </p:txBody>
      </p:sp>
      <p:pic>
        <p:nvPicPr>
          <p:cNvPr id="8" name="圖片 7">
            <a:extLst>
              <a:ext uri="{FF2B5EF4-FFF2-40B4-BE49-F238E27FC236}">
                <a16:creationId xmlns:a16="http://schemas.microsoft.com/office/drawing/2014/main" id="{F1CCE71E-36D9-144B-C45B-1CD60586DA08}"/>
              </a:ext>
            </a:extLst>
          </p:cNvPr>
          <p:cNvPicPr>
            <a:picLocks noChangeAspect="1"/>
          </p:cNvPicPr>
          <p:nvPr/>
        </p:nvPicPr>
        <p:blipFill rotWithShape="1">
          <a:blip r:embed="rId3"/>
          <a:srcRect l="5893" t="36551" r="52934" b="58231"/>
          <a:stretch/>
        </p:blipFill>
        <p:spPr>
          <a:xfrm>
            <a:off x="1753572" y="2558211"/>
            <a:ext cx="8684856" cy="619094"/>
          </a:xfrm>
          <a:prstGeom prst="rect">
            <a:avLst/>
          </a:prstGeom>
        </p:spPr>
      </p:pic>
      <p:pic>
        <p:nvPicPr>
          <p:cNvPr id="5" name="圖片 4">
            <a:extLst>
              <a:ext uri="{FF2B5EF4-FFF2-40B4-BE49-F238E27FC236}">
                <a16:creationId xmlns:a16="http://schemas.microsoft.com/office/drawing/2014/main" id="{F29D0B7D-01E2-D4C2-F2C6-1B50817EA927}"/>
              </a:ext>
            </a:extLst>
          </p:cNvPr>
          <p:cNvPicPr>
            <a:picLocks noChangeAspect="1"/>
          </p:cNvPicPr>
          <p:nvPr/>
        </p:nvPicPr>
        <p:blipFill rotWithShape="1">
          <a:blip r:embed="rId3"/>
          <a:srcRect l="6275" t="44898" r="59515" b="46090"/>
          <a:stretch/>
        </p:blipFill>
        <p:spPr>
          <a:xfrm>
            <a:off x="1753572" y="3990242"/>
            <a:ext cx="8622506" cy="1277711"/>
          </a:xfrm>
          <a:prstGeom prst="rect">
            <a:avLst/>
          </a:prstGeom>
        </p:spPr>
      </p:pic>
    </p:spTree>
    <p:extLst>
      <p:ext uri="{BB962C8B-B14F-4D97-AF65-F5344CB8AC3E}">
        <p14:creationId xmlns:p14="http://schemas.microsoft.com/office/powerpoint/2010/main" val="57368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5670"/>
            <a:ext cx="10515600" cy="1325563"/>
          </a:xfrm>
        </p:spPr>
        <p:txBody>
          <a:bodyPr/>
          <a:lstStyle/>
          <a:p>
            <a:r>
              <a:rPr lang="en-US" altLang="zh-TW" dirty="0"/>
              <a:t>Draw the Bar Chart</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191401"/>
            <a:ext cx="10515600" cy="4351338"/>
          </a:xfrm>
        </p:spPr>
        <p:txBody>
          <a:bodyPr/>
          <a:lstStyle/>
          <a:p>
            <a:r>
              <a:rPr lang="en-US" altLang="zh-TW" dirty="0" err="1">
                <a:solidFill>
                  <a:srgbClr val="0000FF"/>
                </a:solidFill>
              </a:rPr>
              <a:t>set_index</a:t>
            </a:r>
            <a:r>
              <a:rPr lang="en-US" altLang="zh-TW" dirty="0">
                <a:solidFill>
                  <a:srgbClr val="0000FF"/>
                </a:solidFill>
              </a:rPr>
              <a:t>()</a:t>
            </a:r>
            <a:r>
              <a:rPr lang="en-US" altLang="zh-TW" dirty="0"/>
              <a:t>:</a:t>
            </a:r>
            <a:r>
              <a:rPr lang="en-US" altLang="zh-TW" dirty="0">
                <a:solidFill>
                  <a:schemeClr val="accent1"/>
                </a:solidFill>
              </a:rPr>
              <a:t> </a:t>
            </a:r>
            <a:r>
              <a:rPr lang="en-US" altLang="zh-TW" dirty="0"/>
              <a:t>S</a:t>
            </a:r>
            <a:r>
              <a:rPr lang="en-US" altLang="zh-TW" b="0" i="0" dirty="0">
                <a:effectLst/>
              </a:rPr>
              <a:t>et the </a:t>
            </a:r>
            <a:r>
              <a:rPr lang="en-US" altLang="zh-TW" dirty="0" err="1"/>
              <a:t>d</a:t>
            </a:r>
            <a:r>
              <a:rPr lang="en-US" altLang="zh-TW" b="0" i="0" dirty="0" err="1">
                <a:effectLst/>
              </a:rPr>
              <a:t>ataframe</a:t>
            </a:r>
            <a:r>
              <a:rPr lang="en-US" altLang="zh-TW" b="0" i="0" dirty="0">
                <a:effectLst/>
              </a:rPr>
              <a:t> index to ‘id’ and when the set ‘</a:t>
            </a:r>
            <a:r>
              <a:rPr lang="en-US" altLang="zh-TW" b="0" i="0" dirty="0" err="1">
                <a:effectLst/>
              </a:rPr>
              <a:t>inplace</a:t>
            </a:r>
            <a:r>
              <a:rPr lang="en-US" altLang="zh-TW" b="0" i="0" dirty="0">
                <a:effectLst/>
              </a:rPr>
              <a:t> = True’, the </a:t>
            </a:r>
            <a:r>
              <a:rPr lang="en-US" altLang="zh-TW" b="0" i="0" dirty="0" err="1">
                <a:effectLst/>
              </a:rPr>
              <a:t>reset_index</a:t>
            </a:r>
            <a:r>
              <a:rPr lang="en-US" altLang="zh-TW" b="0" i="0" dirty="0">
                <a:effectLst/>
              </a:rPr>
              <a:t> method will directly modify and overwrite the original </a:t>
            </a:r>
            <a:r>
              <a:rPr lang="en-US" altLang="zh-TW" dirty="0" err="1"/>
              <a:t>d</a:t>
            </a:r>
            <a:r>
              <a:rPr lang="en-US" altLang="zh-TW" b="0" i="0" dirty="0" err="1">
                <a:effectLst/>
              </a:rPr>
              <a:t>ataframe</a:t>
            </a:r>
            <a:r>
              <a:rPr lang="en-US" altLang="zh-TW" b="0" i="0" dirty="0">
                <a:effectLst/>
              </a:rPr>
              <a:t>.</a:t>
            </a:r>
            <a:endParaRPr lang="en-US" altLang="zh-TW" dirty="0"/>
          </a:p>
          <a:p>
            <a:r>
              <a:rPr lang="en-US" altLang="zh-TW" dirty="0">
                <a:solidFill>
                  <a:srgbClr val="0000FF"/>
                </a:solidFill>
              </a:rPr>
              <a:t>plot()</a:t>
            </a:r>
            <a:r>
              <a:rPr lang="en-US" altLang="zh-TW" dirty="0"/>
              <a:t>:</a:t>
            </a:r>
            <a:r>
              <a:rPr lang="en-US" altLang="zh-TW" dirty="0">
                <a:solidFill>
                  <a:schemeClr val="accent1"/>
                </a:solidFill>
              </a:rPr>
              <a:t> </a:t>
            </a:r>
            <a:r>
              <a:rPr lang="en-US" altLang="zh-TW" dirty="0"/>
              <a:t>Assign the figure to bar chart and set the figure size.</a:t>
            </a:r>
          </a:p>
          <a:p>
            <a:r>
              <a:rPr lang="en-US" altLang="zh-TW" dirty="0">
                <a:solidFill>
                  <a:srgbClr val="0000FF"/>
                </a:solidFill>
              </a:rPr>
              <a:t>title()</a:t>
            </a:r>
            <a:r>
              <a:rPr lang="en-US" altLang="zh-TW" dirty="0"/>
              <a:t>:</a:t>
            </a:r>
            <a:r>
              <a:rPr lang="en-US" altLang="zh-TW" dirty="0">
                <a:solidFill>
                  <a:schemeClr val="accent1"/>
                </a:solidFill>
              </a:rPr>
              <a:t> </a:t>
            </a:r>
            <a:r>
              <a:rPr lang="en-US" altLang="zh-TW" dirty="0"/>
              <a:t>Set the title of the figure.</a:t>
            </a:r>
          </a:p>
          <a:p>
            <a:r>
              <a:rPr lang="en-US" altLang="zh-TW" dirty="0"/>
              <a:t>Set the y-values to be </a:t>
            </a:r>
            <a:r>
              <a:rPr lang="en-US" altLang="zh-TW" dirty="0" err="1"/>
              <a:t>word_count</a:t>
            </a:r>
            <a:r>
              <a:rPr lang="en-US" altLang="zh-TW" dirty="0"/>
              <a:t> by </a:t>
            </a:r>
            <a:r>
              <a:rPr lang="en-US" altLang="zh-TW" dirty="0" err="1">
                <a:solidFill>
                  <a:srgbClr val="0000FF"/>
                </a:solidFill>
              </a:rPr>
              <a:t>ylabel</a:t>
            </a:r>
            <a:r>
              <a:rPr lang="en-US" altLang="zh-TW" dirty="0">
                <a:solidFill>
                  <a:srgbClr val="0000FF"/>
                </a:solidFill>
              </a:rPr>
              <a:t>()</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22</a:t>
            </a:fld>
            <a:endParaRPr lang="zh-TW" altLang="en-US" dirty="0"/>
          </a:p>
        </p:txBody>
      </p:sp>
      <p:pic>
        <p:nvPicPr>
          <p:cNvPr id="6" name="圖片 5">
            <a:extLst>
              <a:ext uri="{FF2B5EF4-FFF2-40B4-BE49-F238E27FC236}">
                <a16:creationId xmlns:a16="http://schemas.microsoft.com/office/drawing/2014/main" id="{376BBD22-3C30-3F39-7F09-74DAC4E92218}"/>
              </a:ext>
            </a:extLst>
          </p:cNvPr>
          <p:cNvPicPr>
            <a:picLocks noChangeAspect="1"/>
          </p:cNvPicPr>
          <p:nvPr/>
        </p:nvPicPr>
        <p:blipFill rotWithShape="1">
          <a:blip r:embed="rId3"/>
          <a:srcRect l="6275" t="55334" r="59515" b="25986"/>
          <a:stretch/>
        </p:blipFill>
        <p:spPr>
          <a:xfrm>
            <a:off x="2558143" y="4365590"/>
            <a:ext cx="7075714" cy="2173322"/>
          </a:xfrm>
          <a:prstGeom prst="rect">
            <a:avLst/>
          </a:prstGeom>
        </p:spPr>
      </p:pic>
    </p:spTree>
    <p:extLst>
      <p:ext uri="{BB962C8B-B14F-4D97-AF65-F5344CB8AC3E}">
        <p14:creationId xmlns:p14="http://schemas.microsoft.com/office/powerpoint/2010/main" val="2943699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Draw the Bar Chart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52852"/>
            <a:ext cx="10515600" cy="4351338"/>
          </a:xfrm>
        </p:spPr>
        <p:txBody>
          <a:bodyPr/>
          <a:lstStyle/>
          <a:p>
            <a:r>
              <a:rPr lang="en-US" altLang="zh-TW" dirty="0"/>
              <a:t>The bar chat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23</a:t>
            </a:fld>
            <a:endParaRPr lang="zh-TW" altLang="en-US" dirty="0"/>
          </a:p>
        </p:txBody>
      </p:sp>
      <p:pic>
        <p:nvPicPr>
          <p:cNvPr id="6" name="圖片 5">
            <a:extLst>
              <a:ext uri="{FF2B5EF4-FFF2-40B4-BE49-F238E27FC236}">
                <a16:creationId xmlns:a16="http://schemas.microsoft.com/office/drawing/2014/main" id="{40C3BA69-4DB5-A6C5-9533-75E82D429DC1}"/>
              </a:ext>
            </a:extLst>
          </p:cNvPr>
          <p:cNvPicPr>
            <a:picLocks noChangeAspect="1"/>
          </p:cNvPicPr>
          <p:nvPr/>
        </p:nvPicPr>
        <p:blipFill rotWithShape="1">
          <a:blip r:embed="rId3"/>
          <a:srcRect l="6875" t="31973" r="31123" b="22585"/>
          <a:stretch/>
        </p:blipFill>
        <p:spPr>
          <a:xfrm>
            <a:off x="1263781" y="2274110"/>
            <a:ext cx="9664438" cy="3984269"/>
          </a:xfrm>
          <a:prstGeom prst="rect">
            <a:avLst/>
          </a:prstGeom>
        </p:spPr>
      </p:pic>
    </p:spTree>
    <p:extLst>
      <p:ext uri="{BB962C8B-B14F-4D97-AF65-F5344CB8AC3E}">
        <p14:creationId xmlns:p14="http://schemas.microsoft.com/office/powerpoint/2010/main" val="4264697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199" y="43182"/>
            <a:ext cx="10515600" cy="1325563"/>
          </a:xfrm>
        </p:spPr>
        <p:txBody>
          <a:bodyPr/>
          <a:lstStyle/>
          <a:p>
            <a:r>
              <a:rPr lang="en-US" altLang="zh-TW" dirty="0"/>
              <a:t>Import </a:t>
            </a:r>
            <a:r>
              <a:rPr lang="en-US" altLang="zh-TW" dirty="0" err="1"/>
              <a:t>Textblob</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341077"/>
            <a:ext cx="10515600" cy="4351338"/>
          </a:xfrm>
        </p:spPr>
        <p:txBody>
          <a:bodyPr/>
          <a:lstStyle/>
          <a:p>
            <a:r>
              <a:rPr lang="en-US" altLang="zh-TW" dirty="0" err="1">
                <a:solidFill>
                  <a:srgbClr val="0000FF"/>
                </a:solidFill>
              </a:rPr>
              <a:t>Textblob</a:t>
            </a:r>
            <a:r>
              <a:rPr lang="en-US" altLang="zh-TW" dirty="0"/>
              <a:t> is a sentiment analysis library in Python that can calculate the sentiment score. </a:t>
            </a:r>
          </a:p>
          <a:p>
            <a:r>
              <a:rPr lang="en-US" altLang="zh-TW" dirty="0" err="1">
                <a:solidFill>
                  <a:srgbClr val="0000FF"/>
                </a:solidFill>
              </a:rPr>
              <a:t>sentiment.polarity</a:t>
            </a:r>
            <a:r>
              <a:rPr lang="en-US" altLang="zh-TW" dirty="0"/>
              <a:t>: Calculate scores from -1 (very negative) to +1 (very positive), and 0 means neutral.</a:t>
            </a:r>
          </a:p>
          <a:p>
            <a:r>
              <a:rPr lang="en-US" altLang="zh-TW" dirty="0" err="1">
                <a:solidFill>
                  <a:srgbClr val="0000FF"/>
                </a:solidFill>
              </a:rPr>
              <a:t>sentiment_score</a:t>
            </a:r>
            <a:r>
              <a:rPr lang="en-US" altLang="zh-TW" dirty="0">
                <a:solidFill>
                  <a:srgbClr val="0000FF"/>
                </a:solidFill>
              </a:rPr>
              <a:t>() </a:t>
            </a:r>
            <a:r>
              <a:rPr lang="en-US" altLang="zh-TW" dirty="0"/>
              <a:t>is defined to generate the sentiment polarity of each conversation in a new column.</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24</a:t>
            </a:fld>
            <a:endParaRPr lang="zh-TW" altLang="en-US" dirty="0"/>
          </a:p>
        </p:txBody>
      </p:sp>
      <p:pic>
        <p:nvPicPr>
          <p:cNvPr id="8" name="圖片 7">
            <a:extLst>
              <a:ext uri="{FF2B5EF4-FFF2-40B4-BE49-F238E27FC236}">
                <a16:creationId xmlns:a16="http://schemas.microsoft.com/office/drawing/2014/main" id="{87EBC31B-DDC7-6A8B-A119-A9EA085508E1}"/>
              </a:ext>
            </a:extLst>
          </p:cNvPr>
          <p:cNvPicPr>
            <a:picLocks noChangeAspect="1"/>
          </p:cNvPicPr>
          <p:nvPr/>
        </p:nvPicPr>
        <p:blipFill rotWithShape="1">
          <a:blip r:embed="rId3"/>
          <a:srcRect l="5969" t="46803" r="58061" b="36735"/>
          <a:stretch/>
        </p:blipFill>
        <p:spPr>
          <a:xfrm>
            <a:off x="2399227" y="4273517"/>
            <a:ext cx="7393545" cy="1903446"/>
          </a:xfrm>
          <a:prstGeom prst="rect">
            <a:avLst/>
          </a:prstGeom>
        </p:spPr>
      </p:pic>
    </p:spTree>
    <p:extLst>
      <p:ext uri="{BB962C8B-B14F-4D97-AF65-F5344CB8AC3E}">
        <p14:creationId xmlns:p14="http://schemas.microsoft.com/office/powerpoint/2010/main" val="281143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User-defined Function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602686" cy="4351338"/>
          </a:xfrm>
        </p:spPr>
        <p:txBody>
          <a:bodyPr/>
          <a:lstStyle/>
          <a:p>
            <a:r>
              <a:rPr lang="en-US" altLang="zh-TW" dirty="0"/>
              <a:t>Create a user-defined function (</a:t>
            </a:r>
            <a:r>
              <a:rPr lang="en-US" altLang="zh-TW" dirty="0" err="1">
                <a:solidFill>
                  <a:srgbClr val="0000FF"/>
                </a:solidFill>
              </a:rPr>
              <a:t>udf</a:t>
            </a:r>
            <a:r>
              <a:rPr lang="en-US" altLang="zh-TW" dirty="0"/>
              <a:t>) in </a:t>
            </a:r>
            <a:r>
              <a:rPr lang="en-US" altLang="zh-TW" dirty="0" err="1"/>
              <a:t>PySpark</a:t>
            </a:r>
            <a:r>
              <a:rPr lang="en-US" altLang="zh-TW" dirty="0"/>
              <a:t> SQL.</a:t>
            </a:r>
          </a:p>
          <a:p>
            <a:r>
              <a:rPr lang="en-US" altLang="zh-TW" dirty="0"/>
              <a:t>Create a </a:t>
            </a:r>
            <a:r>
              <a:rPr lang="en-US" altLang="zh-TW" dirty="0">
                <a:solidFill>
                  <a:srgbClr val="CC00FF"/>
                </a:solidFill>
              </a:rPr>
              <a:t>lambda</a:t>
            </a:r>
            <a:r>
              <a:rPr lang="en-US" altLang="zh-TW" dirty="0"/>
              <a:t> function, called </a:t>
            </a:r>
            <a:r>
              <a:rPr lang="en-US" altLang="zh-TW" dirty="0" err="1">
                <a:solidFill>
                  <a:srgbClr val="0000FF"/>
                </a:solidFill>
              </a:rPr>
              <a:t>sentiment_score_udf</a:t>
            </a:r>
            <a:r>
              <a:rPr lang="en-US" altLang="zh-TW" dirty="0"/>
              <a:t> that maps </a:t>
            </a:r>
            <a:r>
              <a:rPr lang="en-US" altLang="zh-TW" dirty="0" err="1"/>
              <a:t>sentiment_score</a:t>
            </a:r>
            <a:r>
              <a:rPr lang="en-US" altLang="zh-TW" dirty="0"/>
              <a:t> into a </a:t>
            </a:r>
            <a:r>
              <a:rPr lang="en-US" altLang="zh-TW" dirty="0" err="1">
                <a:solidFill>
                  <a:srgbClr val="0000FF"/>
                </a:solidFill>
              </a:rPr>
              <a:t>udf</a:t>
            </a:r>
            <a:r>
              <a:rPr lang="en-US" altLang="zh-TW" dirty="0">
                <a:solidFill>
                  <a:srgbClr val="0000FF"/>
                </a:solidFill>
              </a:rPr>
              <a:t>() </a:t>
            </a:r>
            <a:r>
              <a:rPr lang="en-US" altLang="zh-TW" dirty="0"/>
              <a:t>to each transaction and specifies the output type to </a:t>
            </a:r>
            <a:r>
              <a:rPr lang="en-US" altLang="zh-TW" dirty="0" err="1">
                <a:solidFill>
                  <a:srgbClr val="0000FF"/>
                </a:solidFill>
              </a:rPr>
              <a:t>FloatType</a:t>
            </a:r>
            <a:r>
              <a:rPr lang="en-US" altLang="zh-TW" dirty="0"/>
              <a:t>. </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25</a:t>
            </a:fld>
            <a:endParaRPr lang="zh-TW" altLang="en-US" dirty="0"/>
          </a:p>
        </p:txBody>
      </p:sp>
      <p:pic>
        <p:nvPicPr>
          <p:cNvPr id="8" name="圖片 7">
            <a:extLst>
              <a:ext uri="{FF2B5EF4-FFF2-40B4-BE49-F238E27FC236}">
                <a16:creationId xmlns:a16="http://schemas.microsoft.com/office/drawing/2014/main" id="{05D4E3D3-FCA8-EA7F-3B11-39B0B3BC53A1}"/>
              </a:ext>
            </a:extLst>
          </p:cNvPr>
          <p:cNvPicPr>
            <a:picLocks noChangeAspect="1"/>
          </p:cNvPicPr>
          <p:nvPr/>
        </p:nvPicPr>
        <p:blipFill rotWithShape="1">
          <a:blip r:embed="rId3"/>
          <a:srcRect l="6123" t="66257" r="37780" b="21090"/>
          <a:stretch/>
        </p:blipFill>
        <p:spPr>
          <a:xfrm>
            <a:off x="1242275" y="3766053"/>
            <a:ext cx="9707450" cy="1231641"/>
          </a:xfrm>
          <a:prstGeom prst="rect">
            <a:avLst/>
          </a:prstGeom>
        </p:spPr>
      </p:pic>
    </p:spTree>
    <p:extLst>
      <p:ext uri="{BB962C8B-B14F-4D97-AF65-F5344CB8AC3E}">
        <p14:creationId xmlns:p14="http://schemas.microsoft.com/office/powerpoint/2010/main" val="739711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Calculate the </a:t>
            </a:r>
            <a:r>
              <a:rPr lang="en-US" altLang="zh-TW" dirty="0" err="1"/>
              <a:t>sentiment_score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normAutofit/>
          </a:bodyPr>
          <a:lstStyle/>
          <a:p>
            <a:r>
              <a:rPr lang="en-US" altLang="zh-TW" dirty="0"/>
              <a:t>Apply the </a:t>
            </a:r>
            <a:r>
              <a:rPr lang="en-US" altLang="zh-TW" dirty="0" err="1">
                <a:solidFill>
                  <a:srgbClr val="0000FF"/>
                </a:solidFill>
              </a:rPr>
              <a:t>sentiment_score_udf</a:t>
            </a:r>
            <a:r>
              <a:rPr lang="en-US" altLang="zh-TW" dirty="0">
                <a:solidFill>
                  <a:srgbClr val="0000FF"/>
                </a:solidFill>
              </a:rPr>
              <a:t>() </a:t>
            </a:r>
            <a:r>
              <a:rPr lang="en-US" altLang="zh-TW" dirty="0"/>
              <a:t>to each ‘</a:t>
            </a:r>
            <a:r>
              <a:rPr lang="en-US" altLang="zh-TW" dirty="0">
                <a:solidFill>
                  <a:srgbClr val="0000FF"/>
                </a:solidFill>
              </a:rPr>
              <a:t>chat</a:t>
            </a:r>
            <a:r>
              <a:rPr lang="en-US" altLang="zh-TW" dirty="0"/>
              <a:t>’ column in the </a:t>
            </a:r>
            <a:r>
              <a:rPr lang="en-US" altLang="zh-TW" dirty="0" err="1"/>
              <a:t>dataframe</a:t>
            </a:r>
            <a:r>
              <a:rPr lang="en-US" altLang="zh-TW" dirty="0"/>
              <a:t> to calculate </a:t>
            </a:r>
            <a:r>
              <a:rPr lang="en-US" altLang="zh-TW" dirty="0" err="1">
                <a:solidFill>
                  <a:srgbClr val="0000FF"/>
                </a:solidFill>
              </a:rPr>
              <a:t>sentiment_score</a:t>
            </a:r>
            <a:r>
              <a:rPr lang="en-US" altLang="zh-TW" dirty="0"/>
              <a:t>.</a:t>
            </a:r>
          </a:p>
          <a:p>
            <a:r>
              <a:rPr lang="en-US" altLang="zh-TW" dirty="0"/>
              <a:t>The updated </a:t>
            </a:r>
            <a:r>
              <a:rPr lang="en-US" altLang="zh-TW" dirty="0" err="1"/>
              <a:t>dataframe</a:t>
            </a:r>
            <a:r>
              <a:rPr lang="en-US" altLang="zh-TW" dirty="0"/>
              <a:t> with the newly created  field (</a:t>
            </a:r>
            <a:r>
              <a:rPr lang="en-US" altLang="zh-TW" dirty="0" err="1">
                <a:solidFill>
                  <a:srgbClr val="0000FF"/>
                </a:solidFill>
              </a:rPr>
              <a:t>sentiment_score</a:t>
            </a:r>
            <a:r>
              <a:rPr lang="en-US" altLang="zh-TW" dirty="0"/>
              <a:t>) can be seen by executing </a:t>
            </a:r>
            <a:r>
              <a:rPr lang="en-US" altLang="zh-TW" dirty="0" err="1">
                <a:solidFill>
                  <a:srgbClr val="0000FF"/>
                </a:solidFill>
              </a:rPr>
              <a:t>df.show</a:t>
            </a:r>
            <a:r>
              <a:rPr lang="en-US" altLang="zh-TW" dirty="0">
                <a:solidFill>
                  <a:srgbClr val="0000FF"/>
                </a:solidFill>
              </a:rPr>
              <a:t>()</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26</a:t>
            </a:fld>
            <a:endParaRPr lang="zh-TW" altLang="en-US" dirty="0"/>
          </a:p>
        </p:txBody>
      </p:sp>
      <p:pic>
        <p:nvPicPr>
          <p:cNvPr id="8" name="圖片 7">
            <a:extLst>
              <a:ext uri="{FF2B5EF4-FFF2-40B4-BE49-F238E27FC236}">
                <a16:creationId xmlns:a16="http://schemas.microsoft.com/office/drawing/2014/main" id="{8DF745DE-2328-AC2B-6AF2-DB9BA3172A1A}"/>
              </a:ext>
            </a:extLst>
          </p:cNvPr>
          <p:cNvPicPr>
            <a:picLocks noChangeAspect="1"/>
          </p:cNvPicPr>
          <p:nvPr/>
        </p:nvPicPr>
        <p:blipFill rotWithShape="1">
          <a:blip r:embed="rId3"/>
          <a:srcRect l="6276" t="36551" r="40842" b="50000"/>
          <a:stretch/>
        </p:blipFill>
        <p:spPr>
          <a:xfrm>
            <a:off x="771062" y="3981386"/>
            <a:ext cx="10649875" cy="1523514"/>
          </a:xfrm>
          <a:prstGeom prst="rect">
            <a:avLst/>
          </a:prstGeom>
        </p:spPr>
      </p:pic>
    </p:spTree>
    <p:extLst>
      <p:ext uri="{BB962C8B-B14F-4D97-AF65-F5344CB8AC3E}">
        <p14:creationId xmlns:p14="http://schemas.microsoft.com/office/powerpoint/2010/main" val="12171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Calculate the </a:t>
            </a:r>
            <a:r>
              <a:rPr lang="en-US" altLang="zh-TW" dirty="0" err="1"/>
              <a:t>sentiment_score</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updated </a:t>
            </a:r>
            <a:r>
              <a:rPr lang="en-US" altLang="zh-TW" dirty="0" err="1"/>
              <a:t>dataframe</a:t>
            </a:r>
            <a:r>
              <a:rPr lang="en-US" altLang="zh-TW" dirty="0"/>
              <a:t> with </a:t>
            </a:r>
            <a:r>
              <a:rPr lang="en-US" altLang="zh-TW" dirty="0" err="1"/>
              <a:t>sentiment_score</a:t>
            </a:r>
            <a:r>
              <a:rPr lang="en-US" altLang="zh-TW" dirty="0"/>
              <a: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27</a:t>
            </a:fld>
            <a:endParaRPr lang="zh-TW" altLang="en-US" dirty="0"/>
          </a:p>
        </p:txBody>
      </p:sp>
      <p:pic>
        <p:nvPicPr>
          <p:cNvPr id="8" name="圖片 7">
            <a:extLst>
              <a:ext uri="{FF2B5EF4-FFF2-40B4-BE49-F238E27FC236}">
                <a16:creationId xmlns:a16="http://schemas.microsoft.com/office/drawing/2014/main" id="{78F26D36-940C-411E-332B-1D5A1F53A460}"/>
              </a:ext>
            </a:extLst>
          </p:cNvPr>
          <p:cNvPicPr>
            <a:picLocks noChangeAspect="1"/>
          </p:cNvPicPr>
          <p:nvPr/>
        </p:nvPicPr>
        <p:blipFill rotWithShape="1">
          <a:blip r:embed="rId3"/>
          <a:srcRect l="6875" t="39046" r="42219" b="20273"/>
          <a:stretch/>
        </p:blipFill>
        <p:spPr>
          <a:xfrm>
            <a:off x="1804792" y="2279454"/>
            <a:ext cx="8582416" cy="3857894"/>
          </a:xfrm>
          <a:prstGeom prst="rect">
            <a:avLst/>
          </a:prstGeom>
        </p:spPr>
      </p:pic>
    </p:spTree>
    <p:extLst>
      <p:ext uri="{BB962C8B-B14F-4D97-AF65-F5344CB8AC3E}">
        <p14:creationId xmlns:p14="http://schemas.microsoft.com/office/powerpoint/2010/main" val="1786100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Calculate the Average Sentiment Score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Compare whether </a:t>
            </a:r>
            <a:r>
              <a:rPr lang="en-US" altLang="zh-TW" dirty="0">
                <a:solidFill>
                  <a:srgbClr val="0000FF"/>
                </a:solidFill>
              </a:rPr>
              <a:t>escalate</a:t>
            </a:r>
            <a:r>
              <a:rPr lang="en-US" altLang="zh-TW" dirty="0"/>
              <a:t> conversations in the label are more positive or negative by calculating an </a:t>
            </a:r>
            <a:r>
              <a:rPr lang="en-US" altLang="zh-TW" dirty="0" err="1">
                <a:solidFill>
                  <a:srgbClr val="0000FF"/>
                </a:solidFill>
              </a:rPr>
              <a:t>avg_sentiment_score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28</a:t>
            </a:fld>
            <a:endParaRPr lang="zh-TW" altLang="en-US" dirty="0"/>
          </a:p>
        </p:txBody>
      </p:sp>
      <p:grpSp>
        <p:nvGrpSpPr>
          <p:cNvPr id="5" name="群組 4">
            <a:extLst>
              <a:ext uri="{FF2B5EF4-FFF2-40B4-BE49-F238E27FC236}">
                <a16:creationId xmlns:a16="http://schemas.microsoft.com/office/drawing/2014/main" id="{2F84B014-9B38-77C7-1ED8-C85ABDEB07DF}"/>
              </a:ext>
            </a:extLst>
          </p:cNvPr>
          <p:cNvGrpSpPr/>
          <p:nvPr/>
        </p:nvGrpSpPr>
        <p:grpSpPr>
          <a:xfrm>
            <a:off x="2093200" y="3021727"/>
            <a:ext cx="8005599" cy="3046348"/>
            <a:chOff x="2007402" y="3160273"/>
            <a:chExt cx="8005599" cy="3046348"/>
          </a:xfrm>
        </p:grpSpPr>
        <p:pic>
          <p:nvPicPr>
            <p:cNvPr id="10" name="圖片 9">
              <a:extLst>
                <a:ext uri="{FF2B5EF4-FFF2-40B4-BE49-F238E27FC236}">
                  <a16:creationId xmlns:a16="http://schemas.microsoft.com/office/drawing/2014/main" id="{57429889-E44B-6590-4373-657AFFE84785}"/>
                </a:ext>
              </a:extLst>
            </p:cNvPr>
            <p:cNvPicPr>
              <a:picLocks noChangeAspect="1"/>
            </p:cNvPicPr>
            <p:nvPr/>
          </p:nvPicPr>
          <p:blipFill rotWithShape="1">
            <a:blip r:embed="rId3"/>
            <a:srcRect l="9184" t="58775" r="62959" b="22041"/>
            <a:stretch/>
          </p:blipFill>
          <p:spPr>
            <a:xfrm>
              <a:off x="2007402" y="4622851"/>
              <a:ext cx="4088597" cy="1583770"/>
            </a:xfrm>
            <a:prstGeom prst="rect">
              <a:avLst/>
            </a:prstGeom>
          </p:spPr>
        </p:pic>
        <p:pic>
          <p:nvPicPr>
            <p:cNvPr id="8" name="圖片 7">
              <a:extLst>
                <a:ext uri="{FF2B5EF4-FFF2-40B4-BE49-F238E27FC236}">
                  <a16:creationId xmlns:a16="http://schemas.microsoft.com/office/drawing/2014/main" id="{60588BD2-07D5-D06D-3B7A-1914CF0715C8}"/>
                </a:ext>
              </a:extLst>
            </p:cNvPr>
            <p:cNvPicPr>
              <a:picLocks noChangeAspect="1"/>
            </p:cNvPicPr>
            <p:nvPr/>
          </p:nvPicPr>
          <p:blipFill rotWithShape="1">
            <a:blip r:embed="rId3"/>
            <a:srcRect l="5970" t="41905" r="46582" b="42449"/>
            <a:stretch/>
          </p:blipFill>
          <p:spPr>
            <a:xfrm>
              <a:off x="2178998" y="3160273"/>
              <a:ext cx="7834003" cy="1453082"/>
            </a:xfrm>
            <a:prstGeom prst="rect">
              <a:avLst/>
            </a:prstGeom>
          </p:spPr>
        </p:pic>
      </p:grpSp>
    </p:spTree>
    <p:extLst>
      <p:ext uri="{BB962C8B-B14F-4D97-AF65-F5344CB8AC3E}">
        <p14:creationId xmlns:p14="http://schemas.microsoft.com/office/powerpoint/2010/main" val="46493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332758"/>
            <a:ext cx="10515600" cy="1325563"/>
          </a:xfrm>
        </p:spPr>
        <p:txBody>
          <a:bodyPr/>
          <a:lstStyle/>
          <a:p>
            <a:r>
              <a:rPr lang="en-US" altLang="zh-TW" dirty="0"/>
              <a:t>Convert each Word in ‘chat’ Column into a String</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2100570"/>
            <a:ext cx="10515600" cy="4351338"/>
          </a:xfrm>
        </p:spPr>
        <p:txBody>
          <a:bodyPr>
            <a:normAutofit/>
          </a:bodyPr>
          <a:lstStyle/>
          <a:p>
            <a:r>
              <a:rPr lang="en-US" altLang="zh-TW" sz="3200" dirty="0"/>
              <a:t>Execute the following script to convert each word in ‘</a:t>
            </a:r>
            <a:r>
              <a:rPr lang="en-US" altLang="zh-TW" sz="3200" dirty="0">
                <a:solidFill>
                  <a:srgbClr val="0000FF"/>
                </a:solidFill>
              </a:rPr>
              <a:t>chat</a:t>
            </a:r>
            <a:r>
              <a:rPr lang="en-US" altLang="zh-TW" sz="3200" dirty="0"/>
              <a:t>’ column into a string within an array.</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29</a:t>
            </a:fld>
            <a:endParaRPr lang="zh-TW" altLang="en-US" dirty="0"/>
          </a:p>
        </p:txBody>
      </p:sp>
      <p:pic>
        <p:nvPicPr>
          <p:cNvPr id="6" name="圖片 5">
            <a:extLst>
              <a:ext uri="{FF2B5EF4-FFF2-40B4-BE49-F238E27FC236}">
                <a16:creationId xmlns:a16="http://schemas.microsoft.com/office/drawing/2014/main" id="{BA869642-61C8-AB2C-7662-B2B219C3751A}"/>
              </a:ext>
            </a:extLst>
          </p:cNvPr>
          <p:cNvPicPr>
            <a:picLocks noChangeAspect="1"/>
          </p:cNvPicPr>
          <p:nvPr/>
        </p:nvPicPr>
        <p:blipFill rotWithShape="1">
          <a:blip r:embed="rId3"/>
          <a:srcRect l="6276" t="38367" r="50000" b="52654"/>
          <a:stretch/>
        </p:blipFill>
        <p:spPr>
          <a:xfrm>
            <a:off x="1631446" y="3760496"/>
            <a:ext cx="8929108" cy="1031485"/>
          </a:xfrm>
          <a:prstGeom prst="rect">
            <a:avLst/>
          </a:prstGeom>
        </p:spPr>
      </p:pic>
    </p:spTree>
    <p:extLst>
      <p:ext uri="{BB962C8B-B14F-4D97-AF65-F5344CB8AC3E}">
        <p14:creationId xmlns:p14="http://schemas.microsoft.com/office/powerpoint/2010/main" val="1178729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64BB1D-CC02-E9ED-FFFB-B661070F47BC}"/>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3E58AD32-BF23-B357-A7E4-429D467EEB69}"/>
              </a:ext>
            </a:extLst>
          </p:cNvPr>
          <p:cNvSpPr>
            <a:spLocks noGrp="1"/>
          </p:cNvSpPr>
          <p:nvPr>
            <p:ph idx="1"/>
          </p:nvPr>
        </p:nvSpPr>
        <p:spPr/>
        <p:txBody>
          <a:bodyPr/>
          <a:lstStyle/>
          <a:p>
            <a:pPr>
              <a:lnSpc>
                <a:spcPct val="150000"/>
              </a:lnSpc>
            </a:pPr>
            <a:r>
              <a:rPr lang="en-US" altLang="zh-TW" sz="3200" dirty="0"/>
              <a:t>Introduce the Operations in Google </a:t>
            </a:r>
            <a:r>
              <a:rPr lang="en-US" altLang="zh-TW" sz="3200" dirty="0" err="1"/>
              <a:t>Colab</a:t>
            </a:r>
            <a:endParaRPr lang="en-US" altLang="zh-TW" sz="3200" dirty="0"/>
          </a:p>
          <a:p>
            <a:pPr>
              <a:lnSpc>
                <a:spcPct val="150000"/>
              </a:lnSpc>
            </a:pPr>
            <a:r>
              <a:rPr lang="en-US" altLang="zh-TW" sz="3200" dirty="0"/>
              <a:t>Natural Language Processing in Spark</a:t>
            </a:r>
          </a:p>
          <a:p>
            <a:pPr>
              <a:lnSpc>
                <a:spcPct val="150000"/>
              </a:lnSpc>
            </a:pPr>
            <a:r>
              <a:rPr lang="en-US" altLang="zh-TW" sz="3200" dirty="0"/>
              <a:t>Predicting Apple’s Stock Price by Using </a:t>
            </a:r>
            <a:r>
              <a:rPr lang="en-US" altLang="zh-TW" sz="3200" dirty="0" err="1"/>
              <a:t>Keras</a:t>
            </a:r>
            <a:endParaRPr lang="en-US" altLang="zh-TW" sz="3200" dirty="0"/>
          </a:p>
          <a:p>
            <a:pPr>
              <a:lnSpc>
                <a:spcPct val="150000"/>
              </a:lnSpc>
            </a:pPr>
            <a:r>
              <a:rPr lang="en-US" altLang="zh-TW" sz="3200" dirty="0"/>
              <a:t>Real Estate Value Prediction with </a:t>
            </a:r>
            <a:r>
              <a:rPr lang="en-US" altLang="zh-TW" sz="3200" dirty="0" err="1"/>
              <a:t>XGBoost</a:t>
            </a:r>
            <a:endParaRPr lang="en-US" altLang="zh-TW" sz="3200" dirty="0"/>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B78FFBCC-9B76-1D36-1E7D-EF84C00044D4}"/>
              </a:ext>
            </a:extLst>
          </p:cNvPr>
          <p:cNvSpPr>
            <a:spLocks noGrp="1"/>
          </p:cNvSpPr>
          <p:nvPr>
            <p:ph type="sldNum" sz="quarter" idx="12"/>
          </p:nvPr>
        </p:nvSpPr>
        <p:spPr/>
        <p:txBody>
          <a:bodyPr/>
          <a:lstStyle/>
          <a:p>
            <a:fld id="{C4228B2F-DCD5-4BFB-98DD-2DA449AD3239}" type="slidenum">
              <a:rPr lang="zh-TW" altLang="en-US" smtClean="0"/>
              <a:pPr/>
              <a:t>3</a:t>
            </a:fld>
            <a:endParaRPr lang="zh-TW" altLang="en-US" dirty="0"/>
          </a:p>
        </p:txBody>
      </p:sp>
    </p:spTree>
    <p:extLst>
      <p:ext uri="{BB962C8B-B14F-4D97-AF65-F5344CB8AC3E}">
        <p14:creationId xmlns:p14="http://schemas.microsoft.com/office/powerpoint/2010/main" val="180706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Convert each Word in ‘chat’ Column into a String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711144"/>
            <a:ext cx="10515600" cy="4351338"/>
          </a:xfrm>
        </p:spPr>
        <p:txBody>
          <a:bodyPr/>
          <a:lstStyle/>
          <a:p>
            <a:r>
              <a:rPr lang="en-US" altLang="zh-TW" dirty="0"/>
              <a:t>The newly created column (</a:t>
            </a:r>
            <a:r>
              <a:rPr lang="en-US" altLang="zh-TW" dirty="0">
                <a:solidFill>
                  <a:srgbClr val="0000FF"/>
                </a:solidFill>
              </a:rPr>
              <a:t>words</a:t>
            </a:r>
            <a:r>
              <a:rPr lang="en-US" altLang="zh-TW" dirty="0"/>
              <a:t>) is shown below.</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30</a:t>
            </a:fld>
            <a:endParaRPr lang="zh-TW" altLang="en-US" dirty="0"/>
          </a:p>
        </p:txBody>
      </p:sp>
      <p:pic>
        <p:nvPicPr>
          <p:cNvPr id="6" name="圖片 5">
            <a:extLst>
              <a:ext uri="{FF2B5EF4-FFF2-40B4-BE49-F238E27FC236}">
                <a16:creationId xmlns:a16="http://schemas.microsoft.com/office/drawing/2014/main" id="{98D20644-6183-4E2B-4660-F6EA53E4975C}"/>
              </a:ext>
            </a:extLst>
          </p:cNvPr>
          <p:cNvPicPr>
            <a:picLocks noChangeAspect="1"/>
          </p:cNvPicPr>
          <p:nvPr/>
        </p:nvPicPr>
        <p:blipFill rotWithShape="1">
          <a:blip r:embed="rId3"/>
          <a:srcRect l="6123" t="30204" r="27602" b="30340"/>
          <a:stretch/>
        </p:blipFill>
        <p:spPr>
          <a:xfrm>
            <a:off x="1693623" y="2738629"/>
            <a:ext cx="8804753" cy="2948473"/>
          </a:xfrm>
          <a:prstGeom prst="rect">
            <a:avLst/>
          </a:prstGeom>
        </p:spPr>
      </p:pic>
    </p:spTree>
    <p:extLst>
      <p:ext uri="{BB962C8B-B14F-4D97-AF65-F5344CB8AC3E}">
        <p14:creationId xmlns:p14="http://schemas.microsoft.com/office/powerpoint/2010/main" val="431517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Stop Word in NLP</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25563"/>
            <a:ext cx="10515600" cy="4351338"/>
          </a:xfrm>
        </p:spPr>
        <p:txBody>
          <a:bodyPr/>
          <a:lstStyle/>
          <a:p>
            <a:r>
              <a:rPr lang="en-US" altLang="zh-TW" dirty="0"/>
              <a:t>A stop word is a very common word used in the English and is often removed from common NLP techniques.</a:t>
            </a:r>
          </a:p>
          <a:p>
            <a:r>
              <a:rPr lang="en-US" altLang="zh-TW" dirty="0"/>
              <a:t>You can copy </a:t>
            </a:r>
            <a:r>
              <a:rPr lang="en-US" altLang="zh-TW" dirty="0" err="1">
                <a:solidFill>
                  <a:srgbClr val="0000FF"/>
                </a:solidFill>
              </a:rPr>
              <a:t>stop_word</a:t>
            </a:r>
            <a:r>
              <a:rPr lang="en-US" altLang="zh-TW" dirty="0">
                <a:solidFill>
                  <a:schemeClr val="accent1"/>
                </a:solidFill>
              </a:rPr>
              <a:t> </a:t>
            </a:r>
            <a:r>
              <a:rPr lang="en-US" altLang="zh-TW" dirty="0"/>
              <a:t>from the memo on this page.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31</a:t>
            </a:fld>
            <a:endParaRPr lang="zh-TW" altLang="en-US" dirty="0"/>
          </a:p>
        </p:txBody>
      </p:sp>
      <p:pic>
        <p:nvPicPr>
          <p:cNvPr id="6" name="圖片 5">
            <a:extLst>
              <a:ext uri="{FF2B5EF4-FFF2-40B4-BE49-F238E27FC236}">
                <a16:creationId xmlns:a16="http://schemas.microsoft.com/office/drawing/2014/main" id="{261D8F0A-BA63-8A54-BB61-3FF177B39D4E}"/>
              </a:ext>
            </a:extLst>
          </p:cNvPr>
          <p:cNvPicPr>
            <a:picLocks noChangeAspect="1"/>
          </p:cNvPicPr>
          <p:nvPr/>
        </p:nvPicPr>
        <p:blipFill rotWithShape="1">
          <a:blip r:embed="rId3"/>
          <a:srcRect l="6046" t="31837" r="24770" b="15918"/>
          <a:stretch/>
        </p:blipFill>
        <p:spPr>
          <a:xfrm>
            <a:off x="1878563" y="2955956"/>
            <a:ext cx="8434874" cy="3582956"/>
          </a:xfrm>
          <a:prstGeom prst="rect">
            <a:avLst/>
          </a:prstGeom>
        </p:spPr>
      </p:pic>
    </p:spTree>
    <p:extLst>
      <p:ext uri="{BB962C8B-B14F-4D97-AF65-F5344CB8AC3E}">
        <p14:creationId xmlns:p14="http://schemas.microsoft.com/office/powerpoint/2010/main" val="493555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56528-329F-3FEA-BC59-A52D1ED49DC2}"/>
              </a:ext>
            </a:extLst>
          </p:cNvPr>
          <p:cNvSpPr>
            <a:spLocks noGrp="1"/>
          </p:cNvSpPr>
          <p:nvPr>
            <p:ph type="title"/>
          </p:nvPr>
        </p:nvSpPr>
        <p:spPr>
          <a:xfrm>
            <a:off x="838200" y="-15983"/>
            <a:ext cx="10515600" cy="1325563"/>
          </a:xfrm>
        </p:spPr>
        <p:txBody>
          <a:bodyPr/>
          <a:lstStyle/>
          <a:p>
            <a:r>
              <a:rPr lang="en-US" altLang="zh-TW" dirty="0"/>
              <a:t>Copy the Stop Word</a:t>
            </a:r>
            <a:endParaRPr lang="zh-TW" altLang="en-US" dirty="0"/>
          </a:p>
        </p:txBody>
      </p:sp>
      <p:sp>
        <p:nvSpPr>
          <p:cNvPr id="3" name="內容版面配置區 2">
            <a:extLst>
              <a:ext uri="{FF2B5EF4-FFF2-40B4-BE49-F238E27FC236}">
                <a16:creationId xmlns:a16="http://schemas.microsoft.com/office/drawing/2014/main" id="{DD5A6468-8A2C-C33A-540E-77A720FE5058}"/>
              </a:ext>
            </a:extLst>
          </p:cNvPr>
          <p:cNvSpPr>
            <a:spLocks noGrp="1"/>
          </p:cNvSpPr>
          <p:nvPr>
            <p:ph idx="1"/>
          </p:nvPr>
        </p:nvSpPr>
        <p:spPr>
          <a:xfrm>
            <a:off x="838200" y="1309580"/>
            <a:ext cx="10515600" cy="5154468"/>
          </a:xfrm>
        </p:spPr>
        <p:txBody>
          <a:bodyPr>
            <a:normAutofit fontScale="70000" lnSpcReduction="20000"/>
          </a:bodyPr>
          <a:lstStyle/>
          <a:p>
            <a:pPr marL="0" indent="0">
              <a:buNone/>
            </a:pPr>
            <a:r>
              <a:rPr lang="en-US" altLang="zh-TW" dirty="0" err="1"/>
              <a:t>stop_words</a:t>
            </a:r>
            <a:r>
              <a:rPr lang="en-US" altLang="zh-TW" dirty="0"/>
              <a:t> = ['</a:t>
            </a:r>
            <a:r>
              <a:rPr lang="en-US" altLang="zh-TW" dirty="0" err="1"/>
              <a:t>i</a:t>
            </a:r>
            <a:r>
              <a:rPr lang="en-US" altLang="zh-TW" dirty="0"/>
              <a:t>','</a:t>
            </a:r>
            <a:r>
              <a:rPr lang="en-US" altLang="zh-TW" dirty="0" err="1"/>
              <a:t>me','my','myself','we','our','ours','ourselves</a:t>
            </a:r>
            <a:r>
              <a:rPr lang="en-US" altLang="zh-TW" dirty="0"/>
              <a:t>',</a:t>
            </a:r>
          </a:p>
          <a:p>
            <a:pPr marL="0" indent="0">
              <a:buNone/>
            </a:pPr>
            <a:r>
              <a:rPr lang="en-US" altLang="zh-TW" dirty="0"/>
              <a:t>              '</a:t>
            </a:r>
            <a:r>
              <a:rPr lang="en-US" altLang="zh-TW" dirty="0" err="1"/>
              <a:t>you','your','yours','yourself','yourselves','he','him</a:t>
            </a:r>
            <a:r>
              <a:rPr lang="en-US" altLang="zh-TW" dirty="0"/>
              <a:t>',</a:t>
            </a:r>
          </a:p>
          <a:p>
            <a:pPr marL="0" indent="0">
              <a:buNone/>
            </a:pPr>
            <a:r>
              <a:rPr lang="en-US" altLang="zh-TW" dirty="0"/>
              <a:t>              '</a:t>
            </a:r>
            <a:r>
              <a:rPr lang="en-US" altLang="zh-TW" dirty="0" err="1"/>
              <a:t>his','himself','she','her','hers','herself','it','its</a:t>
            </a:r>
            <a:r>
              <a:rPr lang="en-US" altLang="zh-TW" dirty="0"/>
              <a:t>',</a:t>
            </a:r>
          </a:p>
          <a:p>
            <a:pPr marL="0" indent="0">
              <a:buNone/>
            </a:pPr>
            <a:r>
              <a:rPr lang="en-US" altLang="zh-TW" dirty="0"/>
              <a:t>              '</a:t>
            </a:r>
            <a:r>
              <a:rPr lang="en-US" altLang="zh-TW" dirty="0" err="1"/>
              <a:t>itself','they','them','their','theirs','themselves</a:t>
            </a:r>
            <a:r>
              <a:rPr lang="en-US" altLang="zh-TW" dirty="0"/>
              <a:t>',</a:t>
            </a:r>
          </a:p>
          <a:p>
            <a:pPr marL="0" indent="0">
              <a:buNone/>
            </a:pPr>
            <a:r>
              <a:rPr lang="en-US" altLang="zh-TW" dirty="0"/>
              <a:t>              '</a:t>
            </a:r>
            <a:r>
              <a:rPr lang="en-US" altLang="zh-TW" dirty="0" err="1"/>
              <a:t>what','which','who','whom','this','that','these','those</a:t>
            </a:r>
            <a:r>
              <a:rPr lang="en-US" altLang="zh-TW" dirty="0"/>
              <a:t>',</a:t>
            </a:r>
          </a:p>
          <a:p>
            <a:pPr marL="0" indent="0">
              <a:buNone/>
            </a:pPr>
            <a:r>
              <a:rPr lang="en-US" altLang="zh-TW" dirty="0"/>
              <a:t>              '</a:t>
            </a:r>
            <a:r>
              <a:rPr lang="en-US" altLang="zh-TW" dirty="0" err="1"/>
              <a:t>am','is','are','was','were','be','been','being','have</a:t>
            </a:r>
            <a:r>
              <a:rPr lang="en-US" altLang="zh-TW" dirty="0"/>
              <a:t>',</a:t>
            </a:r>
          </a:p>
          <a:p>
            <a:pPr marL="0" indent="0">
              <a:buNone/>
            </a:pPr>
            <a:r>
              <a:rPr lang="en-US" altLang="zh-TW" dirty="0"/>
              <a:t>              '</a:t>
            </a:r>
            <a:r>
              <a:rPr lang="en-US" altLang="zh-TW" dirty="0" err="1"/>
              <a:t>has','had','having','do','does','did','doing','a','an</a:t>
            </a:r>
            <a:r>
              <a:rPr lang="en-US" altLang="zh-TW" dirty="0"/>
              <a:t>',</a:t>
            </a:r>
          </a:p>
          <a:p>
            <a:pPr marL="0" indent="0">
              <a:buNone/>
            </a:pPr>
            <a:r>
              <a:rPr lang="en-US" altLang="zh-TW" dirty="0"/>
              <a:t>              '</a:t>
            </a:r>
            <a:r>
              <a:rPr lang="en-US" altLang="zh-TW" dirty="0" err="1"/>
              <a:t>the','and','but','if','or','because','as','until','while</a:t>
            </a:r>
            <a:r>
              <a:rPr lang="en-US" altLang="zh-TW" dirty="0"/>
              <a:t>',</a:t>
            </a:r>
          </a:p>
          <a:p>
            <a:pPr marL="0" indent="0">
              <a:buNone/>
            </a:pPr>
            <a:r>
              <a:rPr lang="en-US" altLang="zh-TW" dirty="0"/>
              <a:t>              '</a:t>
            </a:r>
            <a:r>
              <a:rPr lang="en-US" altLang="zh-TW" dirty="0" err="1"/>
              <a:t>of','at','by','for','with','about','against','between</a:t>
            </a:r>
            <a:r>
              <a:rPr lang="en-US" altLang="zh-TW" dirty="0"/>
              <a:t>',</a:t>
            </a:r>
          </a:p>
          <a:p>
            <a:pPr marL="0" indent="0">
              <a:buNone/>
            </a:pPr>
            <a:r>
              <a:rPr lang="en-US" altLang="zh-TW" dirty="0"/>
              <a:t>              '</a:t>
            </a:r>
            <a:r>
              <a:rPr lang="en-US" altLang="zh-TW" dirty="0" err="1"/>
              <a:t>into','through','during','before','after','above','below</a:t>
            </a:r>
            <a:r>
              <a:rPr lang="en-US" altLang="zh-TW" dirty="0"/>
              <a:t>',</a:t>
            </a:r>
          </a:p>
          <a:p>
            <a:pPr marL="0" indent="0">
              <a:buNone/>
            </a:pPr>
            <a:r>
              <a:rPr lang="en-US" altLang="zh-TW" dirty="0"/>
              <a:t>              '</a:t>
            </a:r>
            <a:r>
              <a:rPr lang="en-US" altLang="zh-TW" dirty="0" err="1"/>
              <a:t>to','from','up','down','in','out','on','off','over','under</a:t>
            </a:r>
            <a:r>
              <a:rPr lang="en-US" altLang="zh-TW" dirty="0"/>
              <a:t>',</a:t>
            </a:r>
          </a:p>
          <a:p>
            <a:pPr marL="0" indent="0">
              <a:buNone/>
            </a:pPr>
            <a:r>
              <a:rPr lang="en-US" altLang="zh-TW" dirty="0"/>
              <a:t>              '</a:t>
            </a:r>
            <a:r>
              <a:rPr lang="en-US" altLang="zh-TW" dirty="0" err="1"/>
              <a:t>again','further','then','once','here','there','when','where</a:t>
            </a:r>
            <a:r>
              <a:rPr lang="en-US" altLang="zh-TW" dirty="0"/>
              <a:t>',</a:t>
            </a:r>
          </a:p>
          <a:p>
            <a:pPr marL="0" indent="0">
              <a:buNone/>
            </a:pPr>
            <a:r>
              <a:rPr lang="en-US" altLang="zh-TW" dirty="0"/>
              <a:t>              '</a:t>
            </a:r>
            <a:r>
              <a:rPr lang="en-US" altLang="zh-TW" dirty="0" err="1"/>
              <a:t>why','how','all','any','both','each','few','more','most</a:t>
            </a:r>
            <a:r>
              <a:rPr lang="en-US" altLang="zh-TW" dirty="0"/>
              <a:t>',</a:t>
            </a:r>
          </a:p>
          <a:p>
            <a:pPr marL="0" indent="0">
              <a:buNone/>
            </a:pPr>
            <a:r>
              <a:rPr lang="en-US" altLang="zh-TW" dirty="0"/>
              <a:t>              '</a:t>
            </a:r>
            <a:r>
              <a:rPr lang="en-US" altLang="zh-TW" dirty="0" err="1"/>
              <a:t>other','some','such','no','nor','not','only','own','same</a:t>
            </a:r>
            <a:r>
              <a:rPr lang="en-US" altLang="zh-TW" dirty="0"/>
              <a:t>',</a:t>
            </a:r>
          </a:p>
          <a:p>
            <a:pPr marL="0" indent="0">
              <a:buNone/>
            </a:pPr>
            <a:r>
              <a:rPr lang="en-US" altLang="zh-TW" dirty="0"/>
              <a:t>              'so','than','too','very','can','will','just','don','should','now']</a:t>
            </a:r>
            <a:endParaRPr lang="zh-TW" altLang="en-US" dirty="0"/>
          </a:p>
        </p:txBody>
      </p:sp>
      <p:sp>
        <p:nvSpPr>
          <p:cNvPr id="4" name="投影片編號版面配置區 3">
            <a:extLst>
              <a:ext uri="{FF2B5EF4-FFF2-40B4-BE49-F238E27FC236}">
                <a16:creationId xmlns:a16="http://schemas.microsoft.com/office/drawing/2014/main" id="{0959C9F8-EB2A-FC0F-DC76-D697AB2FA81D}"/>
              </a:ext>
            </a:extLst>
          </p:cNvPr>
          <p:cNvSpPr>
            <a:spLocks noGrp="1"/>
          </p:cNvSpPr>
          <p:nvPr>
            <p:ph type="sldNum" sz="quarter" idx="12"/>
          </p:nvPr>
        </p:nvSpPr>
        <p:spPr/>
        <p:txBody>
          <a:bodyPr/>
          <a:lstStyle/>
          <a:p>
            <a:fld id="{C4228B2F-DCD5-4BFB-98DD-2DA449AD3239}" type="slidenum">
              <a:rPr lang="zh-TW" altLang="en-US" smtClean="0"/>
              <a:pPr/>
              <a:t>32</a:t>
            </a:fld>
            <a:endParaRPr lang="zh-TW" altLang="en-US" dirty="0"/>
          </a:p>
        </p:txBody>
      </p:sp>
    </p:spTree>
    <p:extLst>
      <p:ext uri="{BB962C8B-B14F-4D97-AF65-F5344CB8AC3E}">
        <p14:creationId xmlns:p14="http://schemas.microsoft.com/office/powerpoint/2010/main" val="3895101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22441"/>
            <a:ext cx="10515600" cy="1325563"/>
          </a:xfrm>
        </p:spPr>
        <p:txBody>
          <a:bodyPr/>
          <a:lstStyle/>
          <a:p>
            <a:r>
              <a:rPr lang="en-US" altLang="zh-TW" dirty="0"/>
              <a:t>Remove the Stop Words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48004"/>
            <a:ext cx="10515600" cy="4351338"/>
          </a:xfrm>
        </p:spPr>
        <p:txBody>
          <a:bodyPr/>
          <a:lstStyle/>
          <a:p>
            <a:r>
              <a:rPr lang="en-US" altLang="zh-TW" dirty="0"/>
              <a:t>Import the </a:t>
            </a:r>
            <a:r>
              <a:rPr lang="en-US" altLang="zh-TW" dirty="0" err="1">
                <a:solidFill>
                  <a:srgbClr val="0000FF"/>
                </a:solidFill>
              </a:rPr>
              <a:t>StopWordsRemover</a:t>
            </a:r>
            <a:r>
              <a:rPr lang="en-US" altLang="zh-TW" dirty="0"/>
              <a:t> function from </a:t>
            </a:r>
            <a:r>
              <a:rPr lang="en-US" altLang="zh-TW" dirty="0" err="1"/>
              <a:t>PySpark</a:t>
            </a:r>
            <a:r>
              <a:rPr lang="zh-TW" altLang="en-US" dirty="0"/>
              <a:t> </a:t>
            </a:r>
            <a:r>
              <a:rPr lang="en-US" altLang="zh-TW" dirty="0"/>
              <a:t>to </a:t>
            </a:r>
            <a:r>
              <a:rPr lang="en-US" altLang="zh-TW" b="0" i="0" dirty="0">
                <a:solidFill>
                  <a:srgbClr val="202124"/>
                </a:solidFill>
                <a:effectLst/>
              </a:rPr>
              <a:t>filter out columns by setting the </a:t>
            </a:r>
            <a:r>
              <a:rPr lang="en-US" altLang="zh-TW" b="0" i="0" dirty="0" err="1">
                <a:solidFill>
                  <a:srgbClr val="0000FF"/>
                </a:solidFill>
                <a:effectLst/>
              </a:rPr>
              <a:t>inputCols</a:t>
            </a:r>
            <a:r>
              <a:rPr lang="en-US" altLang="zh-TW" b="0" i="0" dirty="0">
                <a:solidFill>
                  <a:srgbClr val="202124"/>
                </a:solidFill>
                <a:effectLst/>
              </a:rPr>
              <a:t> parameter.</a:t>
            </a:r>
          </a:p>
          <a:p>
            <a:r>
              <a:rPr lang="en-US" altLang="zh-TW" dirty="0">
                <a:solidFill>
                  <a:srgbClr val="202124"/>
                </a:solidFill>
              </a:rPr>
              <a:t>The </a:t>
            </a:r>
            <a:r>
              <a:rPr lang="en-US" altLang="zh-TW" dirty="0"/>
              <a:t>newly created column is specified </a:t>
            </a:r>
            <a:r>
              <a:rPr lang="en-US" altLang="zh-TW" dirty="0" err="1">
                <a:solidFill>
                  <a:srgbClr val="0000FF"/>
                </a:solidFill>
              </a:rPr>
              <a:t>outputCol</a:t>
            </a:r>
            <a:r>
              <a:rPr lang="en-US" altLang="zh-TW" dirty="0">
                <a:solidFill>
                  <a:srgbClr val="0000FF"/>
                </a:solidFill>
              </a:rPr>
              <a:t>="words without stop“</a:t>
            </a:r>
            <a:r>
              <a:rPr lang="en-US" altLang="zh-TW" dirty="0"/>
              <a:t>.</a:t>
            </a:r>
          </a:p>
          <a:p>
            <a:r>
              <a:rPr lang="en-US" altLang="zh-TW" dirty="0" err="1">
                <a:solidFill>
                  <a:srgbClr val="0000FF"/>
                </a:solidFill>
              </a:rPr>
              <a:t>setStopWords</a:t>
            </a:r>
            <a:r>
              <a:rPr lang="en-US" altLang="zh-TW" dirty="0">
                <a:solidFill>
                  <a:srgbClr val="0000FF"/>
                </a:solidFill>
              </a:rPr>
              <a:t>()</a:t>
            </a:r>
            <a:r>
              <a:rPr lang="en-US" altLang="zh-TW" dirty="0"/>
              <a:t>:</a:t>
            </a:r>
            <a:r>
              <a:rPr lang="en-US" altLang="zh-TW" dirty="0">
                <a:solidFill>
                  <a:srgbClr val="0000FF"/>
                </a:solidFill>
              </a:rPr>
              <a:t> </a:t>
            </a:r>
            <a:r>
              <a:rPr lang="en-US" altLang="zh-TW" dirty="0"/>
              <a:t>Set the value of stop words.</a:t>
            </a:r>
          </a:p>
          <a:p>
            <a:pPr marL="0" indent="0">
              <a:buNone/>
            </a:pPr>
            <a:endParaRPr lang="en-US" altLang="zh-TW" dirty="0">
              <a:solidFill>
                <a:schemeClr val="accent1"/>
              </a:solidFill>
            </a:endParaRP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33</a:t>
            </a:fld>
            <a:endParaRPr lang="zh-TW" altLang="en-US" dirty="0"/>
          </a:p>
        </p:txBody>
      </p:sp>
      <p:pic>
        <p:nvPicPr>
          <p:cNvPr id="8" name="圖片 7">
            <a:extLst>
              <a:ext uri="{FF2B5EF4-FFF2-40B4-BE49-F238E27FC236}">
                <a16:creationId xmlns:a16="http://schemas.microsoft.com/office/drawing/2014/main" id="{9D35B215-8F89-7005-F337-17583F38D79D}"/>
              </a:ext>
            </a:extLst>
          </p:cNvPr>
          <p:cNvPicPr>
            <a:picLocks noChangeAspect="1"/>
          </p:cNvPicPr>
          <p:nvPr/>
        </p:nvPicPr>
        <p:blipFill rotWithShape="1">
          <a:blip r:embed="rId3"/>
          <a:srcRect l="6199" t="44218" r="21020" b="40408"/>
          <a:stretch/>
        </p:blipFill>
        <p:spPr>
          <a:xfrm>
            <a:off x="518086" y="4039503"/>
            <a:ext cx="11155827" cy="1325562"/>
          </a:xfrm>
          <a:prstGeom prst="rect">
            <a:avLst/>
          </a:prstGeom>
        </p:spPr>
      </p:pic>
    </p:spTree>
    <p:extLst>
      <p:ext uri="{BB962C8B-B14F-4D97-AF65-F5344CB8AC3E}">
        <p14:creationId xmlns:p14="http://schemas.microsoft.com/office/powerpoint/2010/main" val="2178932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485447"/>
            <a:ext cx="10515600" cy="4351338"/>
          </a:xfrm>
        </p:spPr>
        <p:txBody>
          <a:bodyPr/>
          <a:lstStyle/>
          <a:p>
            <a:r>
              <a:rPr lang="en-US" altLang="zh-TW" dirty="0"/>
              <a:t>Import </a:t>
            </a:r>
            <a:r>
              <a:rPr lang="en-US" altLang="zh-TW" dirty="0">
                <a:solidFill>
                  <a:srgbClr val="0000FF"/>
                </a:solidFill>
              </a:rPr>
              <a:t>Pipeline</a:t>
            </a:r>
            <a:r>
              <a:rPr lang="en-US" altLang="zh-TW" dirty="0"/>
              <a:t> and define the stages as </a:t>
            </a:r>
            <a:r>
              <a:rPr lang="en-US" altLang="zh-TW" dirty="0" err="1">
                <a:solidFill>
                  <a:srgbClr val="0000FF"/>
                </a:solidFill>
              </a:rPr>
              <a:t>stopwordRemovalFeature</a:t>
            </a:r>
            <a:r>
              <a:rPr lang="en-US" altLang="zh-TW" dirty="0"/>
              <a:t> to transform the </a:t>
            </a:r>
            <a:r>
              <a:rPr lang="en-US" altLang="zh-TW" dirty="0" err="1"/>
              <a:t>dataframe</a:t>
            </a:r>
            <a:r>
              <a:rPr lang="en-US" altLang="zh-TW" dirty="0"/>
              <a:t>.</a:t>
            </a:r>
          </a:p>
          <a:p>
            <a:r>
              <a:rPr lang="en-US" altLang="zh-TW" dirty="0" err="1"/>
              <a:t>MLlib</a:t>
            </a:r>
            <a:r>
              <a:rPr lang="en-US" altLang="zh-TW" dirty="0"/>
              <a:t> consists of a sequence of Pipeline stages (e</a:t>
            </a:r>
            <a:r>
              <a:rPr kumimoji="0" lang="zh-TW" altLang="zh-TW" b="0" i="0" u="none" strike="noStrike" cap="none" normalizeH="0" baseline="0" dirty="0">
                <a:ln>
                  <a:noFill/>
                </a:ln>
                <a:effectLst/>
                <a:ea typeface="Menlo"/>
              </a:rPr>
              <a:t>stimator</a:t>
            </a:r>
            <a:r>
              <a:rPr lang="en-US" altLang="zh-TW" dirty="0"/>
              <a:t> and t</a:t>
            </a:r>
            <a:r>
              <a:rPr kumimoji="0" lang="zh-TW" altLang="zh-TW" b="0" i="0" u="none" strike="noStrike" cap="none" normalizeH="0" baseline="0" dirty="0">
                <a:ln>
                  <a:noFill/>
                </a:ln>
                <a:effectLst/>
                <a:ea typeface="Menlo"/>
              </a:rPr>
              <a:t>ransformer</a:t>
            </a:r>
            <a:r>
              <a:rPr lang="en-US" altLang="zh-TW" dirty="0"/>
              <a:t>) to be run in a specific order.</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34</a:t>
            </a:fld>
            <a:endParaRPr lang="zh-TW" altLang="en-US" dirty="0"/>
          </a:p>
        </p:txBody>
      </p:sp>
      <p:pic>
        <p:nvPicPr>
          <p:cNvPr id="6" name="圖片 5">
            <a:extLst>
              <a:ext uri="{FF2B5EF4-FFF2-40B4-BE49-F238E27FC236}">
                <a16:creationId xmlns:a16="http://schemas.microsoft.com/office/drawing/2014/main" id="{23DC6C7B-5088-7981-91E5-893E5FB9EA7F}"/>
              </a:ext>
            </a:extLst>
          </p:cNvPr>
          <p:cNvPicPr>
            <a:picLocks noChangeAspect="1"/>
          </p:cNvPicPr>
          <p:nvPr/>
        </p:nvPicPr>
        <p:blipFill rotWithShape="1">
          <a:blip r:embed="rId3"/>
          <a:srcRect l="6045" t="39864" r="41379" b="48799"/>
          <a:stretch/>
        </p:blipFill>
        <p:spPr>
          <a:xfrm>
            <a:off x="1051217" y="3832113"/>
            <a:ext cx="10089563" cy="1223849"/>
          </a:xfrm>
          <a:prstGeom prst="rect">
            <a:avLst/>
          </a:prstGeom>
        </p:spPr>
      </p:pic>
      <p:sp>
        <p:nvSpPr>
          <p:cNvPr id="10" name="標題 1">
            <a:extLst>
              <a:ext uri="{FF2B5EF4-FFF2-40B4-BE49-F238E27FC236}">
                <a16:creationId xmlns:a16="http://schemas.microsoft.com/office/drawing/2014/main" id="{D3E48872-3E0B-292A-522C-F38FA13F0AFE}"/>
              </a:ext>
            </a:extLst>
          </p:cNvPr>
          <p:cNvSpPr>
            <a:spLocks noGrp="1"/>
          </p:cNvSpPr>
          <p:nvPr>
            <p:ph type="title"/>
          </p:nvPr>
        </p:nvSpPr>
        <p:spPr>
          <a:xfrm>
            <a:off x="838199" y="28971"/>
            <a:ext cx="10515600" cy="1325563"/>
          </a:xfrm>
        </p:spPr>
        <p:txBody>
          <a:bodyPr/>
          <a:lstStyle/>
          <a:p>
            <a:r>
              <a:rPr lang="en-US" altLang="zh-TW" dirty="0"/>
              <a:t>Remove the Stop Words (Cont’d)</a:t>
            </a:r>
            <a:endParaRPr lang="zh-TW" altLang="en-US" dirty="0"/>
          </a:p>
        </p:txBody>
      </p:sp>
    </p:spTree>
    <p:extLst>
      <p:ext uri="{BB962C8B-B14F-4D97-AF65-F5344CB8AC3E}">
        <p14:creationId xmlns:p14="http://schemas.microsoft.com/office/powerpoint/2010/main" val="321513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Remove the Stop Words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ea typeface="Menlo"/>
              </a:rPr>
              <a:t>E</a:t>
            </a:r>
            <a:r>
              <a:rPr kumimoji="0" lang="zh-TW" altLang="zh-TW" b="0" i="0" u="none" strike="noStrike" cap="none" normalizeH="0" baseline="0" dirty="0">
                <a:ln>
                  <a:noFill/>
                </a:ln>
                <a:effectLst/>
                <a:ea typeface="Menlo"/>
              </a:rPr>
              <a:t>stimator</a:t>
            </a:r>
            <a:r>
              <a:rPr kumimoji="0" lang="zh-TW" altLang="zh-TW" b="0" i="0" u="none" strike="noStrike" cap="none" normalizeH="0" baseline="0" dirty="0">
                <a:ln>
                  <a:noFill/>
                </a:ln>
                <a:effectLst/>
                <a:ea typeface="-apple-system"/>
              </a:rPr>
              <a:t> stage</a:t>
            </a:r>
            <a:r>
              <a:rPr kumimoji="0" lang="en-US" altLang="zh-TW" b="0" i="0" u="none" strike="noStrike" cap="none" normalizeH="0" baseline="0" dirty="0">
                <a:ln>
                  <a:noFill/>
                </a:ln>
                <a:effectLst/>
                <a:ea typeface="-apple-system"/>
              </a:rPr>
              <a:t>:</a:t>
            </a:r>
            <a:r>
              <a:rPr kumimoji="0" lang="zh-TW" altLang="zh-TW" b="0" i="0" u="none" strike="noStrike" cap="none" normalizeH="0" baseline="0" dirty="0">
                <a:ln>
                  <a:noFill/>
                </a:ln>
                <a:effectLst/>
                <a:ea typeface="-apple-system"/>
              </a:rPr>
              <a:t> </a:t>
            </a:r>
            <a:r>
              <a:rPr kumimoji="0" lang="en-US" altLang="zh-TW" b="0" i="0" u="none" strike="noStrike" cap="none" normalizeH="0" baseline="0" dirty="0">
                <a:ln>
                  <a:noFill/>
                </a:ln>
                <a:effectLst/>
                <a:ea typeface="-apple-system"/>
              </a:rPr>
              <a:t>T</a:t>
            </a:r>
            <a:r>
              <a:rPr kumimoji="0" lang="zh-TW" altLang="zh-TW" b="0" i="0" u="none" strike="noStrike" cap="none" normalizeH="0" baseline="0" dirty="0">
                <a:ln>
                  <a:noFill/>
                </a:ln>
                <a:effectLst/>
                <a:ea typeface="-apple-system"/>
              </a:rPr>
              <a:t>he </a:t>
            </a:r>
            <a:r>
              <a:rPr kumimoji="0" lang="zh-TW" altLang="zh-TW" b="0" i="0" u="none" strike="noStrike" cap="none" normalizeH="0" baseline="0" dirty="0">
                <a:ln>
                  <a:noFill/>
                </a:ln>
                <a:solidFill>
                  <a:srgbClr val="0000FF"/>
                </a:solidFill>
                <a:effectLst/>
                <a:ea typeface="Menlo"/>
              </a:rPr>
              <a:t>fit()</a:t>
            </a:r>
            <a:r>
              <a:rPr kumimoji="0" lang="zh-TW" altLang="zh-TW" b="0" i="0" u="none" strike="noStrike" cap="none" normalizeH="0" baseline="0" dirty="0">
                <a:ln>
                  <a:noFill/>
                </a:ln>
                <a:effectLst/>
                <a:ea typeface="-apple-system"/>
              </a:rPr>
              <a:t> is called to produce a </a:t>
            </a:r>
            <a:r>
              <a:rPr lang="en-US" altLang="zh-TW" dirty="0">
                <a:ea typeface="-apple-system"/>
              </a:rPr>
              <a:t>t</a:t>
            </a:r>
            <a:r>
              <a:rPr kumimoji="0" lang="zh-TW" altLang="zh-TW" b="0" i="0" u="none" strike="noStrike" cap="none" normalizeH="0" baseline="0" dirty="0">
                <a:ln>
                  <a:noFill/>
                </a:ln>
                <a:effectLst/>
                <a:ea typeface="Menlo"/>
              </a:rPr>
              <a:t>ransformer</a:t>
            </a:r>
            <a:r>
              <a:rPr lang="en-US" altLang="zh-TW" dirty="0">
                <a:ea typeface="Menlo"/>
              </a:rPr>
              <a:t>.</a:t>
            </a:r>
          </a:p>
          <a:p>
            <a:r>
              <a:rPr kumimoji="0" lang="zh-TW" altLang="zh-TW" b="0" i="0" u="none" strike="noStrike" cap="none" normalizeH="0" baseline="0" dirty="0">
                <a:ln>
                  <a:noFill/>
                </a:ln>
                <a:effectLst/>
                <a:ea typeface="Menlo"/>
              </a:rPr>
              <a:t>Transformer</a:t>
            </a:r>
            <a:r>
              <a:rPr lang="en-US" altLang="zh-TW" dirty="0">
                <a:ea typeface="Menlo"/>
              </a:rPr>
              <a:t> stage:</a:t>
            </a:r>
            <a:r>
              <a:rPr kumimoji="0" lang="zh-TW" altLang="zh-TW" b="0" i="0" u="none" strike="noStrike" cap="none" normalizeH="0" baseline="0" dirty="0">
                <a:ln>
                  <a:noFill/>
                </a:ln>
                <a:effectLst/>
                <a:ea typeface="-apple-system"/>
              </a:rPr>
              <a:t> </a:t>
            </a:r>
            <a:r>
              <a:rPr kumimoji="0" lang="en-US" altLang="zh-TW" b="0" i="0" u="none" strike="noStrike" cap="none" normalizeH="0" baseline="0" dirty="0">
                <a:ln>
                  <a:noFill/>
                </a:ln>
                <a:effectLst/>
                <a:ea typeface="-apple-system"/>
              </a:rPr>
              <a:t>The </a:t>
            </a:r>
            <a:r>
              <a:rPr kumimoji="0" lang="zh-TW" altLang="zh-TW" b="0" i="0" u="none" strike="noStrike" cap="none" normalizeH="0" baseline="0" dirty="0">
                <a:ln>
                  <a:noFill/>
                </a:ln>
                <a:solidFill>
                  <a:srgbClr val="0000FF"/>
                </a:solidFill>
                <a:effectLst/>
                <a:ea typeface="Menlo"/>
              </a:rPr>
              <a:t>transform()</a:t>
            </a:r>
            <a:r>
              <a:rPr kumimoji="0" lang="zh-TW" altLang="zh-TW" b="0" i="0" u="none" strike="noStrike" cap="none" normalizeH="0" baseline="0" dirty="0">
                <a:ln>
                  <a:noFill/>
                </a:ln>
                <a:effectLst/>
                <a:ea typeface="-apple-system"/>
              </a:rPr>
              <a:t> is called on the </a:t>
            </a:r>
            <a:r>
              <a:rPr kumimoji="0" lang="en-US" altLang="zh-TW" b="0" i="0" u="none" strike="noStrike" cap="none" normalizeH="0" baseline="0" dirty="0">
                <a:ln>
                  <a:noFill/>
                </a:ln>
                <a:effectLst/>
                <a:ea typeface="-apple-system"/>
              </a:rPr>
              <a:t>d</a:t>
            </a:r>
            <a:r>
              <a:rPr kumimoji="0" lang="zh-TW" altLang="zh-TW" b="0" i="0" u="none" strike="noStrike" cap="none" normalizeH="0" baseline="0" dirty="0">
                <a:ln>
                  <a:noFill/>
                </a:ln>
                <a:effectLst/>
                <a:ea typeface="Menlo"/>
              </a:rPr>
              <a:t>ata</a:t>
            </a:r>
            <a:r>
              <a:rPr kumimoji="0" lang="en-US" altLang="zh-TW" b="0" i="0" u="none" strike="noStrike" cap="none" normalizeH="0" baseline="0" dirty="0">
                <a:ln>
                  <a:noFill/>
                </a:ln>
                <a:effectLst/>
                <a:ea typeface="Menlo"/>
              </a:rPr>
              <a:t>f</a:t>
            </a:r>
            <a:r>
              <a:rPr kumimoji="0" lang="zh-TW" altLang="zh-TW" b="0" i="0" u="none" strike="noStrike" cap="none" normalizeH="0" baseline="0" dirty="0">
                <a:ln>
                  <a:noFill/>
                </a:ln>
                <a:effectLst/>
                <a:ea typeface="Menlo"/>
              </a:rPr>
              <a:t>rame</a:t>
            </a:r>
            <a:r>
              <a:rPr kumimoji="0" lang="en-US" altLang="zh-TW" b="0" i="0" u="none" strike="noStrike" cap="none" normalizeH="0" baseline="0" dirty="0">
                <a:ln>
                  <a:noFill/>
                </a:ln>
                <a:effectLst/>
                <a:ea typeface="Menlo"/>
              </a:rPr>
              <a:t> for </a:t>
            </a:r>
            <a:r>
              <a:rPr lang="en-US" altLang="zh-TW" dirty="0"/>
              <a:t>stop word removal transformation</a:t>
            </a:r>
            <a:r>
              <a:rPr kumimoji="0" lang="zh-TW" altLang="zh-TW" b="0" i="0" u="none" strike="noStrike" cap="none" normalizeH="0" baseline="0" dirty="0">
                <a:ln>
                  <a:noFill/>
                </a:ln>
                <a:effectLst/>
                <a:ea typeface="-apple-system"/>
              </a:rPr>
              <a:t>.</a:t>
            </a:r>
            <a:r>
              <a:rPr kumimoji="0" lang="zh-TW" altLang="zh-TW" b="0" i="0" u="none" strike="noStrike" cap="none" normalizeH="0" baseline="0" dirty="0">
                <a:ln>
                  <a:noFill/>
                </a:ln>
                <a:effectLst/>
              </a:rPr>
              <a:t> </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35</a:t>
            </a:fld>
            <a:endParaRPr lang="zh-TW" altLang="en-US" dirty="0"/>
          </a:p>
        </p:txBody>
      </p:sp>
      <p:pic>
        <p:nvPicPr>
          <p:cNvPr id="12" name="圖片 11">
            <a:extLst>
              <a:ext uri="{FF2B5EF4-FFF2-40B4-BE49-F238E27FC236}">
                <a16:creationId xmlns:a16="http://schemas.microsoft.com/office/drawing/2014/main" id="{39EF1E75-FC9E-1511-A88C-8CCB497731D4}"/>
              </a:ext>
            </a:extLst>
          </p:cNvPr>
          <p:cNvPicPr>
            <a:picLocks noChangeAspect="1"/>
          </p:cNvPicPr>
          <p:nvPr/>
        </p:nvPicPr>
        <p:blipFill rotWithShape="1">
          <a:blip r:embed="rId3"/>
          <a:srcRect l="5803" t="72063" r="46875" b="13333"/>
          <a:stretch/>
        </p:blipFill>
        <p:spPr>
          <a:xfrm>
            <a:off x="1316562" y="3514375"/>
            <a:ext cx="9558876" cy="1659277"/>
          </a:xfrm>
          <a:prstGeom prst="rect">
            <a:avLst/>
          </a:prstGeom>
        </p:spPr>
      </p:pic>
    </p:spTree>
    <p:extLst>
      <p:ext uri="{BB962C8B-B14F-4D97-AF65-F5344CB8AC3E}">
        <p14:creationId xmlns:p14="http://schemas.microsoft.com/office/powerpoint/2010/main" val="339475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96D2EA-CEC9-2F6E-AF73-314C81FAA5C9}"/>
              </a:ext>
            </a:extLst>
          </p:cNvPr>
          <p:cNvSpPr>
            <a:spLocks noGrp="1"/>
          </p:cNvSpPr>
          <p:nvPr>
            <p:ph type="title"/>
          </p:nvPr>
        </p:nvSpPr>
        <p:spPr/>
        <p:txBody>
          <a:bodyPr/>
          <a:lstStyle/>
          <a:p>
            <a:r>
              <a:rPr lang="en-US" altLang="zh-TW" dirty="0"/>
              <a:t>Remove the Stop Words (Cont’d)</a:t>
            </a:r>
            <a:endParaRPr lang="zh-TW" altLang="en-US" dirty="0"/>
          </a:p>
        </p:txBody>
      </p:sp>
      <p:sp>
        <p:nvSpPr>
          <p:cNvPr id="3" name="內容版面配置區 2">
            <a:extLst>
              <a:ext uri="{FF2B5EF4-FFF2-40B4-BE49-F238E27FC236}">
                <a16:creationId xmlns:a16="http://schemas.microsoft.com/office/drawing/2014/main" id="{4F0BF4A5-A3D5-EA46-D53D-0F32F10F0D87}"/>
              </a:ext>
            </a:extLst>
          </p:cNvPr>
          <p:cNvSpPr>
            <a:spLocks noGrp="1"/>
          </p:cNvSpPr>
          <p:nvPr>
            <p:ph idx="1"/>
          </p:nvPr>
        </p:nvSpPr>
        <p:spPr>
          <a:xfrm>
            <a:off x="838200" y="1512578"/>
            <a:ext cx="10515600" cy="4351338"/>
          </a:xfrm>
        </p:spPr>
        <p:txBody>
          <a:bodyPr/>
          <a:lstStyle/>
          <a:p>
            <a:r>
              <a:rPr lang="en-US" altLang="zh-TW" dirty="0"/>
              <a:t>The </a:t>
            </a:r>
            <a:r>
              <a:rPr lang="en-US" altLang="zh-TW" dirty="0" err="1"/>
              <a:t>dataframe</a:t>
            </a:r>
            <a:r>
              <a:rPr lang="en-US" altLang="zh-TW" dirty="0"/>
              <a:t> with a new column called words without stop is shown below.</a:t>
            </a:r>
            <a:endParaRPr lang="zh-TW" altLang="en-US" dirty="0"/>
          </a:p>
        </p:txBody>
      </p:sp>
      <p:sp>
        <p:nvSpPr>
          <p:cNvPr id="4" name="投影片編號版面配置區 3">
            <a:extLst>
              <a:ext uri="{FF2B5EF4-FFF2-40B4-BE49-F238E27FC236}">
                <a16:creationId xmlns:a16="http://schemas.microsoft.com/office/drawing/2014/main" id="{E5EB5A01-4B0A-67BA-EA20-89DF32507A70}"/>
              </a:ext>
            </a:extLst>
          </p:cNvPr>
          <p:cNvSpPr>
            <a:spLocks noGrp="1"/>
          </p:cNvSpPr>
          <p:nvPr>
            <p:ph type="sldNum" sz="quarter" idx="12"/>
          </p:nvPr>
        </p:nvSpPr>
        <p:spPr/>
        <p:txBody>
          <a:bodyPr/>
          <a:lstStyle/>
          <a:p>
            <a:fld id="{C4228B2F-DCD5-4BFB-98DD-2DA449AD3239}" type="slidenum">
              <a:rPr lang="zh-TW" altLang="en-US" smtClean="0"/>
              <a:pPr/>
              <a:t>36</a:t>
            </a:fld>
            <a:endParaRPr lang="zh-TW" altLang="en-US" dirty="0"/>
          </a:p>
        </p:txBody>
      </p:sp>
      <p:pic>
        <p:nvPicPr>
          <p:cNvPr id="5" name="圖片 4">
            <a:extLst>
              <a:ext uri="{FF2B5EF4-FFF2-40B4-BE49-F238E27FC236}">
                <a16:creationId xmlns:a16="http://schemas.microsoft.com/office/drawing/2014/main" id="{79F9A079-34B8-405D-80EC-674C85A0EB02}"/>
              </a:ext>
            </a:extLst>
          </p:cNvPr>
          <p:cNvPicPr>
            <a:picLocks noChangeAspect="1"/>
          </p:cNvPicPr>
          <p:nvPr/>
        </p:nvPicPr>
        <p:blipFill rotWithShape="1">
          <a:blip r:embed="rId3"/>
          <a:srcRect l="9489" t="46259" r="59363" b="22721"/>
          <a:stretch/>
        </p:blipFill>
        <p:spPr>
          <a:xfrm>
            <a:off x="2833380" y="2837458"/>
            <a:ext cx="6525239" cy="3655417"/>
          </a:xfrm>
          <a:prstGeom prst="rect">
            <a:avLst/>
          </a:prstGeom>
        </p:spPr>
      </p:pic>
    </p:spTree>
    <p:extLst>
      <p:ext uri="{BB962C8B-B14F-4D97-AF65-F5344CB8AC3E}">
        <p14:creationId xmlns:p14="http://schemas.microsoft.com/office/powerpoint/2010/main" val="558746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Classify the Label and Assign Values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If the data in the label column is ‘escalate’ the numerical values will assign to 1, otherwise assign to 0.</a:t>
            </a:r>
          </a:p>
          <a:p>
            <a:r>
              <a:rPr lang="en-US" altLang="zh-TW" dirty="0"/>
              <a:t>All labels under the label column are converted to a numerical label of 0.0 or 1.0 with </a:t>
            </a:r>
            <a:r>
              <a:rPr lang="en-US" altLang="zh-TW" dirty="0" err="1">
                <a:solidFill>
                  <a:srgbClr val="0000FF"/>
                </a:solidFill>
              </a:rPr>
              <a:t>FloatType</a:t>
            </a:r>
            <a:r>
              <a:rPr lang="en-US" altLang="zh-TW" dirty="0">
                <a:solidFill>
                  <a:srgbClr val="0000FF"/>
                </a:solidFill>
              </a:rPr>
              <a:t>()</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37</a:t>
            </a:fld>
            <a:endParaRPr lang="zh-TW" altLang="en-US" dirty="0"/>
          </a:p>
        </p:txBody>
      </p:sp>
      <p:pic>
        <p:nvPicPr>
          <p:cNvPr id="6" name="圖片 5">
            <a:extLst>
              <a:ext uri="{FF2B5EF4-FFF2-40B4-BE49-F238E27FC236}">
                <a16:creationId xmlns:a16="http://schemas.microsoft.com/office/drawing/2014/main" id="{7EDA0C7A-3A67-7F4D-A20D-70ECEED06292}"/>
              </a:ext>
            </a:extLst>
          </p:cNvPr>
          <p:cNvPicPr>
            <a:picLocks noChangeAspect="1"/>
          </p:cNvPicPr>
          <p:nvPr/>
        </p:nvPicPr>
        <p:blipFill rotWithShape="1">
          <a:blip r:embed="rId3"/>
          <a:srcRect l="5970" t="48980" r="34184" b="32925"/>
          <a:stretch/>
        </p:blipFill>
        <p:spPr>
          <a:xfrm>
            <a:off x="1245306" y="3897084"/>
            <a:ext cx="9701388" cy="1649981"/>
          </a:xfrm>
          <a:prstGeom prst="rect">
            <a:avLst/>
          </a:prstGeom>
        </p:spPr>
      </p:pic>
    </p:spTree>
    <p:extLst>
      <p:ext uri="{BB962C8B-B14F-4D97-AF65-F5344CB8AC3E}">
        <p14:creationId xmlns:p14="http://schemas.microsoft.com/office/powerpoint/2010/main" val="3049590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233228"/>
            <a:ext cx="10515600" cy="1325563"/>
          </a:xfrm>
        </p:spPr>
        <p:txBody>
          <a:bodyPr/>
          <a:lstStyle/>
          <a:p>
            <a:r>
              <a:rPr lang="en-US" altLang="zh-TW" dirty="0"/>
              <a:t>Classify the Label and Assign Values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2042130"/>
            <a:ext cx="5823857" cy="4351338"/>
          </a:xfrm>
        </p:spPr>
        <p:txBody>
          <a:bodyPr>
            <a:normAutofit/>
          </a:bodyPr>
          <a:lstStyle/>
          <a:p>
            <a:pPr>
              <a:lnSpc>
                <a:spcPct val="130000"/>
              </a:lnSpc>
            </a:pPr>
            <a:r>
              <a:rPr lang="en-US" altLang="zh-TW" sz="3200" dirty="0"/>
              <a:t>The label column is converted to a numerical label of 0.0 or 1.0 as shown in the figure.</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a:xfrm>
            <a:off x="9448800" y="6401593"/>
            <a:ext cx="2743200" cy="365125"/>
          </a:xfrm>
        </p:spPr>
        <p:txBody>
          <a:bodyPr/>
          <a:lstStyle/>
          <a:p>
            <a:fld id="{C4228B2F-DCD5-4BFB-98DD-2DA449AD3239}" type="slidenum">
              <a:rPr lang="zh-TW" altLang="en-US" smtClean="0"/>
              <a:pPr/>
              <a:t>38</a:t>
            </a:fld>
            <a:endParaRPr lang="zh-TW" altLang="en-US" dirty="0"/>
          </a:p>
        </p:txBody>
      </p:sp>
      <p:pic>
        <p:nvPicPr>
          <p:cNvPr id="6" name="圖片 5">
            <a:extLst>
              <a:ext uri="{FF2B5EF4-FFF2-40B4-BE49-F238E27FC236}">
                <a16:creationId xmlns:a16="http://schemas.microsoft.com/office/drawing/2014/main" id="{1E597360-8C60-93A3-C742-2BD348D99847}"/>
              </a:ext>
            </a:extLst>
          </p:cNvPr>
          <p:cNvPicPr>
            <a:picLocks noChangeAspect="1"/>
          </p:cNvPicPr>
          <p:nvPr/>
        </p:nvPicPr>
        <p:blipFill rotWithShape="1">
          <a:blip r:embed="rId3"/>
          <a:srcRect l="5384" t="41746" r="73036" b="12063"/>
          <a:stretch/>
        </p:blipFill>
        <p:spPr>
          <a:xfrm>
            <a:off x="6778575" y="1921555"/>
            <a:ext cx="3037114" cy="3656545"/>
          </a:xfrm>
          <a:prstGeom prst="rect">
            <a:avLst/>
          </a:prstGeom>
        </p:spPr>
      </p:pic>
      <p:pic>
        <p:nvPicPr>
          <p:cNvPr id="8" name="圖片 7">
            <a:extLst>
              <a:ext uri="{FF2B5EF4-FFF2-40B4-BE49-F238E27FC236}">
                <a16:creationId xmlns:a16="http://schemas.microsoft.com/office/drawing/2014/main" id="{97DF3896-BA2D-61AB-BE54-624187A4A0FE}"/>
              </a:ext>
            </a:extLst>
          </p:cNvPr>
          <p:cNvPicPr>
            <a:picLocks noChangeAspect="1"/>
          </p:cNvPicPr>
          <p:nvPr/>
        </p:nvPicPr>
        <p:blipFill rotWithShape="1">
          <a:blip r:embed="rId4"/>
          <a:srcRect l="5893" t="31342" r="72525" b="15324"/>
          <a:stretch/>
        </p:blipFill>
        <p:spPr>
          <a:xfrm>
            <a:off x="8623302" y="2042130"/>
            <a:ext cx="2974418" cy="4134833"/>
          </a:xfrm>
          <a:prstGeom prst="rect">
            <a:avLst/>
          </a:prstGeom>
        </p:spPr>
      </p:pic>
    </p:spTree>
    <p:extLst>
      <p:ext uri="{BB962C8B-B14F-4D97-AF65-F5344CB8AC3E}">
        <p14:creationId xmlns:p14="http://schemas.microsoft.com/office/powerpoint/2010/main" val="2374770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5194"/>
            <a:ext cx="10515600" cy="1325563"/>
          </a:xfrm>
        </p:spPr>
        <p:txBody>
          <a:bodyPr/>
          <a:lstStyle/>
          <a:p>
            <a:r>
              <a:rPr lang="en-US" altLang="zh-TW" dirty="0"/>
              <a:t>TF-IDF</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253331"/>
            <a:ext cx="10515600" cy="4351338"/>
          </a:xfrm>
        </p:spPr>
        <p:txBody>
          <a:bodyPr/>
          <a:lstStyle/>
          <a:p>
            <a:r>
              <a:rPr lang="en-US" altLang="zh-TW" dirty="0"/>
              <a:t>Term frequency-inverse document frequency (</a:t>
            </a:r>
            <a:r>
              <a:rPr lang="en-US" altLang="zh-TW" dirty="0">
                <a:solidFill>
                  <a:srgbClr val="0000FF"/>
                </a:solidFill>
              </a:rPr>
              <a:t>TF-IDF</a:t>
            </a:r>
            <a:r>
              <a:rPr lang="en-US" altLang="zh-TW" dirty="0"/>
              <a:t>) is a feature vectorization method widely used in text mining to reflect the importance of a term to a document in the corpus.</a:t>
            </a:r>
          </a:p>
          <a:p>
            <a:r>
              <a:rPr lang="en-US" altLang="zh-TW" dirty="0"/>
              <a:t>TF-IDF models require a two-step approach by importing both </a:t>
            </a:r>
            <a:r>
              <a:rPr lang="en-US" altLang="zh-TW" dirty="0" err="1">
                <a:solidFill>
                  <a:srgbClr val="0000FF"/>
                </a:solidFill>
              </a:rPr>
              <a:t>HashingTF</a:t>
            </a:r>
            <a:r>
              <a:rPr lang="en-US" altLang="zh-TW" dirty="0">
                <a:solidFill>
                  <a:srgbClr val="0000FF"/>
                </a:solidFill>
              </a:rPr>
              <a:t>() </a:t>
            </a:r>
            <a:r>
              <a:rPr lang="en-US" altLang="zh-TW" dirty="0"/>
              <a:t>and </a:t>
            </a:r>
            <a:r>
              <a:rPr lang="en-US" altLang="zh-TW" dirty="0">
                <a:solidFill>
                  <a:srgbClr val="0000FF"/>
                </a:solidFill>
              </a:rPr>
              <a:t>IDF() </a:t>
            </a:r>
            <a:r>
              <a:rPr lang="en-US" altLang="zh-TW" dirty="0"/>
              <a:t>from </a:t>
            </a:r>
            <a:r>
              <a:rPr lang="en-US" altLang="zh-TW" dirty="0" err="1">
                <a:solidFill>
                  <a:srgbClr val="0000FF"/>
                </a:solidFill>
              </a:rPr>
              <a:t>pyspark.ml.feature</a:t>
            </a:r>
            <a:r>
              <a:rPr lang="en-US" altLang="zh-TW" dirty="0"/>
              <a:t>.</a:t>
            </a:r>
          </a:p>
          <a:p>
            <a:r>
              <a:rPr lang="en-US" altLang="zh-TW" dirty="0"/>
              <a:t>The </a:t>
            </a:r>
            <a:r>
              <a:rPr lang="en-US" altLang="zh-TW" dirty="0" err="1">
                <a:solidFill>
                  <a:srgbClr val="0000FF"/>
                </a:solidFill>
              </a:rPr>
              <a:t>numFeatures</a:t>
            </a:r>
            <a:r>
              <a:rPr lang="en-US" altLang="zh-TW" dirty="0"/>
              <a:t> parameter is set to 100,000 to ensure that it is larger than the distinct number of words in the </a:t>
            </a:r>
            <a:r>
              <a:rPr lang="en-US" altLang="zh-TW" dirty="0" err="1"/>
              <a:t>dataframe</a:t>
            </a:r>
            <a:r>
              <a:rPr lang="en-US" altLang="zh-TW" dirty="0"/>
              <a:t>. </a:t>
            </a:r>
            <a:endParaRPr lang="zh-TW" altLang="en-US" dirty="0">
              <a:solidFill>
                <a:schemeClr val="accent1"/>
              </a:solidFill>
            </a:endParaRP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39</a:t>
            </a:fld>
            <a:endParaRPr lang="zh-TW" altLang="en-US" dirty="0"/>
          </a:p>
        </p:txBody>
      </p:sp>
      <p:pic>
        <p:nvPicPr>
          <p:cNvPr id="8" name="圖片 7">
            <a:extLst>
              <a:ext uri="{FF2B5EF4-FFF2-40B4-BE49-F238E27FC236}">
                <a16:creationId xmlns:a16="http://schemas.microsoft.com/office/drawing/2014/main" id="{346E7E0D-03EE-2AAE-FC2F-47654D29E2A4}"/>
              </a:ext>
            </a:extLst>
          </p:cNvPr>
          <p:cNvPicPr>
            <a:picLocks noChangeAspect="1"/>
          </p:cNvPicPr>
          <p:nvPr/>
        </p:nvPicPr>
        <p:blipFill rotWithShape="1">
          <a:blip r:embed="rId3"/>
          <a:srcRect l="6046" t="34422" r="41913" b="47619"/>
          <a:stretch/>
        </p:blipFill>
        <p:spPr>
          <a:xfrm>
            <a:off x="1673861" y="4639518"/>
            <a:ext cx="8844278" cy="1716832"/>
          </a:xfrm>
          <a:prstGeom prst="rect">
            <a:avLst/>
          </a:prstGeom>
        </p:spPr>
      </p:pic>
    </p:spTree>
    <p:extLst>
      <p:ext uri="{BB962C8B-B14F-4D97-AF65-F5344CB8AC3E}">
        <p14:creationId xmlns:p14="http://schemas.microsoft.com/office/powerpoint/2010/main" val="3121065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64E297-18FA-754E-8F9C-39D276648703}"/>
              </a:ext>
            </a:extLst>
          </p:cNvPr>
          <p:cNvSpPr>
            <a:spLocks noGrp="1"/>
          </p:cNvSpPr>
          <p:nvPr>
            <p:ph type="title"/>
          </p:nvPr>
        </p:nvSpPr>
        <p:spPr/>
        <p:txBody>
          <a:bodyPr/>
          <a:lstStyle/>
          <a:p>
            <a:r>
              <a:rPr kumimoji="1" lang="en-US" altLang="zh-TW" dirty="0"/>
              <a:t>Google Colab</a:t>
            </a:r>
            <a:endParaRPr kumimoji="1" lang="zh-TW" altLang="en-US" dirty="0"/>
          </a:p>
        </p:txBody>
      </p:sp>
      <p:sp>
        <p:nvSpPr>
          <p:cNvPr id="3" name="文字版面配置區 2">
            <a:extLst>
              <a:ext uri="{FF2B5EF4-FFF2-40B4-BE49-F238E27FC236}">
                <a16:creationId xmlns:a16="http://schemas.microsoft.com/office/drawing/2014/main" id="{AA672987-BA5A-B446-878E-28B63FD79BBE}"/>
              </a:ext>
            </a:extLst>
          </p:cNvPr>
          <p:cNvSpPr>
            <a:spLocks noGrp="1"/>
          </p:cNvSpPr>
          <p:nvPr>
            <p:ph idx="1"/>
          </p:nvPr>
        </p:nvSpPr>
        <p:spPr>
          <a:xfrm>
            <a:off x="628650" y="1330191"/>
            <a:ext cx="10934700" cy="4579072"/>
          </a:xfrm>
        </p:spPr>
        <p:txBody>
          <a:bodyPr>
            <a:normAutofit/>
          </a:bodyPr>
          <a:lstStyle/>
          <a:p>
            <a:pPr indent="-230400"/>
            <a:r>
              <a:rPr kumimoji="1" lang="en-US" altLang="zh-TW" sz="3200" dirty="0"/>
              <a:t>Before we start coding, we should know how to use Colab.</a:t>
            </a:r>
          </a:p>
          <a:p>
            <a:pPr indent="-230400"/>
            <a:r>
              <a:rPr kumimoji="1" lang="en-US" altLang="zh-TW" sz="3200" dirty="0"/>
              <a:t>Colab allows you can write &amp; run python code online.</a:t>
            </a:r>
          </a:p>
          <a:p>
            <a:pPr indent="-230400"/>
            <a:r>
              <a:rPr kumimoji="1" lang="en-US" altLang="zh-TW" sz="3200" dirty="0"/>
              <a:t>Colab provides free GPU resources for Machine learning (ML) and model training.</a:t>
            </a:r>
            <a:endParaRPr kumimoji="1" lang="zh-TW" altLang="en-US" sz="3200" dirty="0"/>
          </a:p>
        </p:txBody>
      </p:sp>
      <p:sp>
        <p:nvSpPr>
          <p:cNvPr id="4" name="投影片編號版面配置區 3">
            <a:extLst>
              <a:ext uri="{FF2B5EF4-FFF2-40B4-BE49-F238E27FC236}">
                <a16:creationId xmlns:a16="http://schemas.microsoft.com/office/drawing/2014/main" id="{E763507A-0655-FF43-9CE4-A68A0D8A7E4B}"/>
              </a:ext>
            </a:extLst>
          </p:cNvPr>
          <p:cNvSpPr>
            <a:spLocks noGrp="1"/>
          </p:cNvSpPr>
          <p:nvPr>
            <p:ph type="sldNum" sz="quarter" idx="12"/>
          </p:nvPr>
        </p:nvSpPr>
        <p:spPr/>
        <p:txBody>
          <a:bodyPr/>
          <a:lstStyle/>
          <a:p>
            <a:fld id="{00000000-1234-1234-1234-123412341234}" type="slidenum">
              <a:rPr lang="en-US" smtClean="0"/>
              <a:pPr/>
              <a:t>4</a:t>
            </a:fld>
            <a:endParaRPr lang="en-US" dirty="0"/>
          </a:p>
        </p:txBody>
      </p:sp>
      <p:sp>
        <p:nvSpPr>
          <p:cNvPr id="5" name="文字方塊 4">
            <a:extLst>
              <a:ext uri="{FF2B5EF4-FFF2-40B4-BE49-F238E27FC236}">
                <a16:creationId xmlns:a16="http://schemas.microsoft.com/office/drawing/2014/main" id="{A94D234F-DDBB-4940-8738-E8772B6E02CD}"/>
              </a:ext>
            </a:extLst>
          </p:cNvPr>
          <p:cNvSpPr txBox="1"/>
          <p:nvPr/>
        </p:nvSpPr>
        <p:spPr>
          <a:xfrm>
            <a:off x="0" y="6651919"/>
            <a:ext cx="2962671" cy="215444"/>
          </a:xfrm>
          <a:prstGeom prst="rect">
            <a:avLst/>
          </a:prstGeom>
          <a:noFill/>
        </p:spPr>
        <p:txBody>
          <a:bodyPr wrap="none" rtlCol="0">
            <a:spAutoFit/>
          </a:bodyPr>
          <a:lstStyle/>
          <a:p>
            <a:r>
              <a:rPr kumimoji="1" lang="en" altLang="zh-TW" sz="800" dirty="0">
                <a:solidFill>
                  <a:schemeClr val="bg1">
                    <a:lumMod val="75000"/>
                  </a:schemeClr>
                </a:solidFill>
              </a:rPr>
              <a:t>https://clay-</a:t>
            </a:r>
            <a:r>
              <a:rPr kumimoji="1" lang="en" altLang="zh-TW" sz="800" dirty="0" err="1">
                <a:solidFill>
                  <a:schemeClr val="bg1">
                    <a:lumMod val="75000"/>
                  </a:schemeClr>
                </a:solidFill>
              </a:rPr>
              <a:t>atlas.com</a:t>
            </a:r>
            <a:r>
              <a:rPr kumimoji="1" lang="en" altLang="zh-TW" sz="800" dirty="0">
                <a:solidFill>
                  <a:schemeClr val="bg1">
                    <a:lumMod val="75000"/>
                  </a:schemeClr>
                </a:solidFill>
              </a:rPr>
              <a:t>/blog/2019/09/29/</a:t>
            </a:r>
            <a:r>
              <a:rPr kumimoji="1" lang="en" altLang="zh-TW" sz="800" dirty="0" err="1">
                <a:solidFill>
                  <a:schemeClr val="bg1">
                    <a:lumMod val="75000"/>
                  </a:schemeClr>
                </a:solidFill>
              </a:rPr>
              <a:t>colab</a:t>
            </a:r>
            <a:r>
              <a:rPr kumimoji="1" lang="en" altLang="zh-TW" sz="800" dirty="0">
                <a:solidFill>
                  <a:schemeClr val="bg1">
                    <a:lumMod val="75000"/>
                  </a:schemeClr>
                </a:solidFill>
              </a:rPr>
              <a:t>-</a:t>
            </a:r>
            <a:r>
              <a:rPr kumimoji="1" lang="en" altLang="zh-TW" sz="800" dirty="0" err="1">
                <a:solidFill>
                  <a:schemeClr val="bg1">
                    <a:lumMod val="75000"/>
                  </a:schemeClr>
                </a:solidFill>
              </a:rPr>
              <a:t>chinese</a:t>
            </a:r>
            <a:r>
              <a:rPr kumimoji="1" lang="en" altLang="zh-TW" sz="800" dirty="0">
                <a:solidFill>
                  <a:schemeClr val="bg1">
                    <a:lumMod val="75000"/>
                  </a:schemeClr>
                </a:solidFill>
              </a:rPr>
              <a:t>-tutorial/</a:t>
            </a:r>
            <a:endParaRPr kumimoji="1" lang="zh-TW" altLang="en-US" sz="800" dirty="0">
              <a:solidFill>
                <a:schemeClr val="bg1">
                  <a:lumMod val="75000"/>
                </a:schemeClr>
              </a:solidFill>
            </a:endParaRPr>
          </a:p>
        </p:txBody>
      </p:sp>
      <p:pic>
        <p:nvPicPr>
          <p:cNvPr id="7" name="圖片 6">
            <a:extLst>
              <a:ext uri="{FF2B5EF4-FFF2-40B4-BE49-F238E27FC236}">
                <a16:creationId xmlns:a16="http://schemas.microsoft.com/office/drawing/2014/main" id="{FD8102B8-9F55-4467-B003-5C250D0BB1F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3035140" y="3535333"/>
            <a:ext cx="6121721" cy="2606012"/>
          </a:xfrm>
          <a:prstGeom prst="rect">
            <a:avLst/>
          </a:prstGeom>
        </p:spPr>
      </p:pic>
    </p:spTree>
    <p:extLst>
      <p:ext uri="{BB962C8B-B14F-4D97-AF65-F5344CB8AC3E}">
        <p14:creationId xmlns:p14="http://schemas.microsoft.com/office/powerpoint/2010/main" val="301834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TF-IDF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8" y="1219778"/>
            <a:ext cx="10885715" cy="4351338"/>
          </a:xfrm>
        </p:spPr>
        <p:txBody>
          <a:bodyPr/>
          <a:lstStyle/>
          <a:p>
            <a:r>
              <a:rPr lang="en-US" altLang="zh-TW" dirty="0"/>
              <a:t>Define the stages as [</a:t>
            </a:r>
            <a:r>
              <a:rPr lang="en-US" altLang="zh-TW" dirty="0">
                <a:solidFill>
                  <a:srgbClr val="0000FF"/>
                </a:solidFill>
              </a:rPr>
              <a:t>TF_, IDF_</a:t>
            </a:r>
            <a:r>
              <a:rPr lang="en-US" altLang="zh-TW" dirty="0"/>
              <a:t>] to order the sequence of steps where IDF will follow </a:t>
            </a:r>
            <a:r>
              <a:rPr lang="en-US" altLang="zh-TW" dirty="0" err="1"/>
              <a:t>HashingTF</a:t>
            </a:r>
            <a:r>
              <a:rPr lang="en-US" altLang="zh-TW" dirty="0"/>
              <a:t>.</a:t>
            </a:r>
          </a:p>
          <a:p>
            <a:r>
              <a:rPr lang="en-US" altLang="zh-TW" dirty="0"/>
              <a:t>The </a:t>
            </a:r>
            <a:r>
              <a:rPr lang="en-US" altLang="zh-TW" dirty="0" err="1">
                <a:solidFill>
                  <a:srgbClr val="0000FF"/>
                </a:solidFill>
              </a:rPr>
              <a:t>HashingTF</a:t>
            </a:r>
            <a:r>
              <a:rPr lang="en-US" altLang="zh-TW" dirty="0"/>
              <a:t> class can count the number of times each word appears in a document and save it as a vector.</a:t>
            </a:r>
          </a:p>
          <a:p>
            <a:r>
              <a:rPr lang="en-US" altLang="zh-TW" dirty="0"/>
              <a:t>The more a word appears in certain documents, the larger the </a:t>
            </a:r>
            <a:r>
              <a:rPr lang="en-US" altLang="zh-TW" dirty="0">
                <a:solidFill>
                  <a:srgbClr val="0000FF"/>
                </a:solidFill>
              </a:rPr>
              <a:t>IDF</a:t>
            </a:r>
            <a:r>
              <a:rPr lang="en-US" altLang="zh-TW" dirty="0"/>
              <a:t> is, and the more important it is to the entire corpus. vice versa.</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40</a:t>
            </a:fld>
            <a:endParaRPr lang="zh-TW" altLang="en-US" dirty="0"/>
          </a:p>
        </p:txBody>
      </p:sp>
      <p:pic>
        <p:nvPicPr>
          <p:cNvPr id="6" name="圖片 5">
            <a:extLst>
              <a:ext uri="{FF2B5EF4-FFF2-40B4-BE49-F238E27FC236}">
                <a16:creationId xmlns:a16="http://schemas.microsoft.com/office/drawing/2014/main" id="{32041DE3-0B56-F8E2-3B92-34180CB115E1}"/>
              </a:ext>
            </a:extLst>
          </p:cNvPr>
          <p:cNvPicPr>
            <a:picLocks noChangeAspect="1"/>
          </p:cNvPicPr>
          <p:nvPr/>
        </p:nvPicPr>
        <p:blipFill rotWithShape="1">
          <a:blip r:embed="rId3"/>
          <a:srcRect l="6123" t="44218" r="53623" b="29252"/>
          <a:stretch/>
        </p:blipFill>
        <p:spPr>
          <a:xfrm>
            <a:off x="2824065" y="4112953"/>
            <a:ext cx="6543867" cy="2425959"/>
          </a:xfrm>
          <a:prstGeom prst="rect">
            <a:avLst/>
          </a:prstGeom>
        </p:spPr>
      </p:pic>
    </p:spTree>
    <p:extLst>
      <p:ext uri="{BB962C8B-B14F-4D97-AF65-F5344CB8AC3E}">
        <p14:creationId xmlns:p14="http://schemas.microsoft.com/office/powerpoint/2010/main" val="3231260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88294"/>
            <a:ext cx="10515600" cy="1325563"/>
          </a:xfrm>
        </p:spPr>
        <p:txBody>
          <a:bodyPr/>
          <a:lstStyle/>
          <a:p>
            <a:r>
              <a:rPr lang="en-US" altLang="zh-TW" dirty="0"/>
              <a:t>TF-IDF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3857"/>
            <a:ext cx="10515600" cy="4351338"/>
          </a:xfrm>
        </p:spPr>
        <p:txBody>
          <a:bodyPr/>
          <a:lstStyle/>
          <a:p>
            <a:r>
              <a:rPr lang="en-US" altLang="zh-TW" dirty="0"/>
              <a:t>The 2 new columns are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41</a:t>
            </a:fld>
            <a:endParaRPr lang="zh-TW" altLang="en-US" dirty="0"/>
          </a:p>
        </p:txBody>
      </p:sp>
      <p:pic>
        <p:nvPicPr>
          <p:cNvPr id="6" name="圖片 5">
            <a:extLst>
              <a:ext uri="{FF2B5EF4-FFF2-40B4-BE49-F238E27FC236}">
                <a16:creationId xmlns:a16="http://schemas.microsoft.com/office/drawing/2014/main" id="{969079B3-4663-8E19-ED84-EF9711C74918}"/>
              </a:ext>
            </a:extLst>
          </p:cNvPr>
          <p:cNvPicPr>
            <a:picLocks noChangeAspect="1"/>
          </p:cNvPicPr>
          <p:nvPr/>
        </p:nvPicPr>
        <p:blipFill rotWithShape="1">
          <a:blip r:embed="rId3"/>
          <a:srcRect l="6875" t="38490" r="54617" b="22041"/>
          <a:stretch/>
        </p:blipFill>
        <p:spPr>
          <a:xfrm>
            <a:off x="2443843" y="2221290"/>
            <a:ext cx="7304314" cy="4211260"/>
          </a:xfrm>
          <a:prstGeom prst="rect">
            <a:avLst/>
          </a:prstGeom>
        </p:spPr>
      </p:pic>
    </p:spTree>
    <p:extLst>
      <p:ext uri="{BB962C8B-B14F-4D97-AF65-F5344CB8AC3E}">
        <p14:creationId xmlns:p14="http://schemas.microsoft.com/office/powerpoint/2010/main" val="3183226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5896"/>
            <a:ext cx="10515600" cy="1325563"/>
          </a:xfrm>
        </p:spPr>
        <p:txBody>
          <a:bodyPr/>
          <a:lstStyle/>
          <a:p>
            <a:r>
              <a:rPr lang="en-US" altLang="zh-TW" dirty="0"/>
              <a:t>Logistic Regression Model</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20194"/>
            <a:ext cx="10515600" cy="4351338"/>
          </a:xfrm>
        </p:spPr>
        <p:txBody>
          <a:bodyPr/>
          <a:lstStyle/>
          <a:p>
            <a:r>
              <a:rPr lang="en-US" altLang="zh-TW" dirty="0"/>
              <a:t>For training purposes, the </a:t>
            </a:r>
            <a:r>
              <a:rPr lang="en-US" altLang="zh-TW" dirty="0" err="1"/>
              <a:t>dataframe</a:t>
            </a:r>
            <a:r>
              <a:rPr lang="en-US" altLang="zh-TW" dirty="0"/>
              <a:t> will be split as 75:25 with a random seed set at 1234.</a:t>
            </a:r>
          </a:p>
          <a:p>
            <a:r>
              <a:rPr lang="en-US" altLang="zh-TW" dirty="0"/>
              <a:t>Use a traditional classification algorithm such as a </a:t>
            </a:r>
            <a:r>
              <a:rPr lang="en-US" altLang="zh-TW" dirty="0">
                <a:solidFill>
                  <a:srgbClr val="0000FF"/>
                </a:solidFill>
              </a:rPr>
              <a:t>logistic regression</a:t>
            </a:r>
            <a:r>
              <a:rPr lang="en-US" altLang="zh-TW" dirty="0">
                <a:solidFill>
                  <a:schemeClr val="accent1"/>
                </a:solidFill>
              </a:rPr>
              <a:t> </a:t>
            </a:r>
            <a:r>
              <a:rPr lang="en-US" altLang="zh-TW" dirty="0"/>
              <a:t>model from </a:t>
            </a:r>
            <a:r>
              <a:rPr lang="en-US" altLang="zh-TW" dirty="0" err="1"/>
              <a:t>PySpark</a:t>
            </a:r>
            <a:r>
              <a:rPr lang="en-US" altLang="zh-TW" dirty="0"/>
              <a:t>.</a:t>
            </a:r>
          </a:p>
          <a:p>
            <a:r>
              <a:rPr lang="en-US" altLang="zh-TW" dirty="0"/>
              <a:t>The logistic regression model is configured with a regularization parameter, </a:t>
            </a:r>
            <a:r>
              <a:rPr lang="en-US" altLang="zh-TW" dirty="0" err="1">
                <a:solidFill>
                  <a:srgbClr val="0000FF"/>
                </a:solidFill>
              </a:rPr>
              <a:t>regParam</a:t>
            </a:r>
            <a:r>
              <a:rPr lang="en-US" altLang="zh-TW" dirty="0"/>
              <a:t> as 0.025.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42</a:t>
            </a:fld>
            <a:endParaRPr lang="zh-TW" altLang="en-US" dirty="0"/>
          </a:p>
        </p:txBody>
      </p:sp>
      <p:pic>
        <p:nvPicPr>
          <p:cNvPr id="6" name="圖片 5">
            <a:extLst>
              <a:ext uri="{FF2B5EF4-FFF2-40B4-BE49-F238E27FC236}">
                <a16:creationId xmlns:a16="http://schemas.microsoft.com/office/drawing/2014/main" id="{6431ABA1-B311-7CCA-91A8-9947F52D7D70}"/>
              </a:ext>
            </a:extLst>
          </p:cNvPr>
          <p:cNvPicPr>
            <a:picLocks noChangeAspect="1"/>
          </p:cNvPicPr>
          <p:nvPr/>
        </p:nvPicPr>
        <p:blipFill rotWithShape="1">
          <a:blip r:embed="rId3"/>
          <a:srcRect l="5969" t="39728" r="39924" b="38231"/>
          <a:stretch/>
        </p:blipFill>
        <p:spPr>
          <a:xfrm>
            <a:off x="2044080" y="4422274"/>
            <a:ext cx="8103840" cy="1856891"/>
          </a:xfrm>
          <a:prstGeom prst="rect">
            <a:avLst/>
          </a:prstGeom>
        </p:spPr>
      </p:pic>
    </p:spTree>
    <p:extLst>
      <p:ext uri="{BB962C8B-B14F-4D97-AF65-F5344CB8AC3E}">
        <p14:creationId xmlns:p14="http://schemas.microsoft.com/office/powerpoint/2010/main" val="2368970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Logistic Regression Model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logistic regression model (</a:t>
            </a:r>
            <a:r>
              <a:rPr lang="en-US" altLang="zh-TW" dirty="0" err="1">
                <a:solidFill>
                  <a:srgbClr val="0000FF"/>
                </a:solidFill>
              </a:rPr>
              <a:t>logregModel</a:t>
            </a:r>
            <a:r>
              <a:rPr lang="en-US" altLang="zh-TW" dirty="0"/>
              <a:t>) is trained and fitted on </a:t>
            </a:r>
            <a:r>
              <a:rPr lang="en-US" altLang="zh-TW" dirty="0" err="1">
                <a:solidFill>
                  <a:srgbClr val="0000FF"/>
                </a:solidFill>
              </a:rPr>
              <a:t>trainingDF</a:t>
            </a:r>
            <a:r>
              <a:rPr lang="en-US" altLang="zh-TW" dirty="0"/>
              <a:t>. </a:t>
            </a:r>
          </a:p>
          <a:p>
            <a:r>
              <a:rPr lang="en-US" altLang="zh-TW" dirty="0" err="1">
                <a:solidFill>
                  <a:srgbClr val="0000FF"/>
                </a:solidFill>
              </a:rPr>
              <a:t>predictionDF</a:t>
            </a:r>
            <a:r>
              <a:rPr lang="en-US" altLang="zh-TW" dirty="0"/>
              <a:t> is created based on the </a:t>
            </a:r>
            <a:r>
              <a:rPr lang="en-US" altLang="zh-TW" dirty="0">
                <a:solidFill>
                  <a:srgbClr val="0000FF"/>
                </a:solidFill>
              </a:rPr>
              <a:t>transform() </a:t>
            </a:r>
            <a:r>
              <a:rPr lang="en-US" altLang="zh-TW" dirty="0"/>
              <a:t>from the logistic regression model.</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43</a:t>
            </a:fld>
            <a:endParaRPr lang="zh-TW" altLang="en-US" dirty="0"/>
          </a:p>
        </p:txBody>
      </p:sp>
      <p:pic>
        <p:nvPicPr>
          <p:cNvPr id="6" name="圖片 5">
            <a:extLst>
              <a:ext uri="{FF2B5EF4-FFF2-40B4-BE49-F238E27FC236}">
                <a16:creationId xmlns:a16="http://schemas.microsoft.com/office/drawing/2014/main" id="{60BACBE1-1E28-5F07-609D-6979664284FB}"/>
              </a:ext>
            </a:extLst>
          </p:cNvPr>
          <p:cNvPicPr>
            <a:picLocks noChangeAspect="1"/>
          </p:cNvPicPr>
          <p:nvPr/>
        </p:nvPicPr>
        <p:blipFill rotWithShape="1">
          <a:blip r:embed="rId3"/>
          <a:srcRect l="5893" t="64354" r="43980" b="11837"/>
          <a:stretch/>
        </p:blipFill>
        <p:spPr>
          <a:xfrm>
            <a:off x="1976164" y="3923426"/>
            <a:ext cx="8239671" cy="2201438"/>
          </a:xfrm>
          <a:prstGeom prst="rect">
            <a:avLst/>
          </a:prstGeom>
        </p:spPr>
      </p:pic>
    </p:spTree>
    <p:extLst>
      <p:ext uri="{BB962C8B-B14F-4D97-AF65-F5344CB8AC3E}">
        <p14:creationId xmlns:p14="http://schemas.microsoft.com/office/powerpoint/2010/main" val="1945270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Logistic Regression Model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825625"/>
            <a:ext cx="4974771" cy="4351338"/>
          </a:xfrm>
        </p:spPr>
        <p:txBody>
          <a:bodyPr>
            <a:normAutofit/>
          </a:bodyPr>
          <a:lstStyle/>
          <a:p>
            <a:pPr>
              <a:lnSpc>
                <a:spcPct val="130000"/>
              </a:lnSpc>
            </a:pPr>
            <a:r>
              <a:rPr lang="en-US" altLang="zh-TW" sz="3200" dirty="0"/>
              <a:t>The probability and prediction are shown in the figure. </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44</a:t>
            </a:fld>
            <a:endParaRPr lang="zh-TW" altLang="en-US" dirty="0"/>
          </a:p>
        </p:txBody>
      </p:sp>
      <p:pic>
        <p:nvPicPr>
          <p:cNvPr id="6" name="圖片 5">
            <a:extLst>
              <a:ext uri="{FF2B5EF4-FFF2-40B4-BE49-F238E27FC236}">
                <a16:creationId xmlns:a16="http://schemas.microsoft.com/office/drawing/2014/main" id="{2A85C3A5-5BBE-305C-C5E1-903C82A7ED74}"/>
              </a:ext>
            </a:extLst>
          </p:cNvPr>
          <p:cNvPicPr>
            <a:picLocks noChangeAspect="1"/>
          </p:cNvPicPr>
          <p:nvPr/>
        </p:nvPicPr>
        <p:blipFill rotWithShape="1">
          <a:blip r:embed="rId3"/>
          <a:srcRect l="9361" t="31020" r="62271" b="20000"/>
          <a:stretch/>
        </p:blipFill>
        <p:spPr>
          <a:xfrm>
            <a:off x="6302829" y="1624367"/>
            <a:ext cx="4659086" cy="4524893"/>
          </a:xfrm>
          <a:prstGeom prst="rect">
            <a:avLst/>
          </a:prstGeom>
        </p:spPr>
      </p:pic>
    </p:spTree>
    <p:extLst>
      <p:ext uri="{BB962C8B-B14F-4D97-AF65-F5344CB8AC3E}">
        <p14:creationId xmlns:p14="http://schemas.microsoft.com/office/powerpoint/2010/main" val="1121390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38554"/>
            <a:ext cx="10515600" cy="1325563"/>
          </a:xfrm>
        </p:spPr>
        <p:txBody>
          <a:bodyPr/>
          <a:lstStyle/>
          <a:p>
            <a:r>
              <a:rPr lang="en-US" altLang="zh-TW" dirty="0"/>
              <a:t>Create Confusion Matrix </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solidFill>
                  <a:srgbClr val="0000FF"/>
                </a:solidFill>
              </a:rPr>
              <a:t>crosstab()</a:t>
            </a:r>
            <a:r>
              <a:rPr lang="en-US" altLang="zh-TW" dirty="0"/>
              <a:t>:</a:t>
            </a:r>
            <a:r>
              <a:rPr lang="en-US" altLang="zh-TW" dirty="0">
                <a:solidFill>
                  <a:srgbClr val="0000FF"/>
                </a:solidFill>
              </a:rPr>
              <a:t> </a:t>
            </a:r>
            <a:r>
              <a:rPr lang="en-US" altLang="zh-TW" dirty="0"/>
              <a:t>C</a:t>
            </a:r>
            <a:r>
              <a:rPr lang="en-US" altLang="zh-TW" b="0" i="0" dirty="0">
                <a:effectLst/>
              </a:rPr>
              <a:t>ompute a simple cross-tabulation of </a:t>
            </a:r>
            <a:r>
              <a:rPr lang="en-US" altLang="zh-TW" dirty="0"/>
              <a:t>2</a:t>
            </a:r>
            <a:r>
              <a:rPr lang="en-US" altLang="zh-TW" b="0" i="0" dirty="0">
                <a:effectLst/>
              </a:rPr>
              <a:t> (or more) factors.</a:t>
            </a:r>
            <a:endParaRPr lang="en-US" altLang="zh-TW" dirty="0"/>
          </a:p>
          <a:p>
            <a:r>
              <a:rPr lang="en-US" altLang="zh-TW" dirty="0"/>
              <a:t>A confusion matrix is helpful to quickly summarize the accuracy numbers between actual results and predicted results.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45</a:t>
            </a:fld>
            <a:endParaRPr lang="zh-TW" altLang="en-US" dirty="0"/>
          </a:p>
        </p:txBody>
      </p:sp>
      <p:pic>
        <p:nvPicPr>
          <p:cNvPr id="6" name="圖片 5">
            <a:extLst>
              <a:ext uri="{FF2B5EF4-FFF2-40B4-BE49-F238E27FC236}">
                <a16:creationId xmlns:a16="http://schemas.microsoft.com/office/drawing/2014/main" id="{788D19CA-B78F-F4BF-D64B-3AE770DBBF7B}"/>
              </a:ext>
            </a:extLst>
          </p:cNvPr>
          <p:cNvPicPr>
            <a:picLocks noChangeAspect="1"/>
          </p:cNvPicPr>
          <p:nvPr/>
        </p:nvPicPr>
        <p:blipFill rotWithShape="1">
          <a:blip r:embed="rId3"/>
          <a:srcRect l="6122" t="33605" r="53469" b="60272"/>
          <a:stretch/>
        </p:blipFill>
        <p:spPr>
          <a:xfrm>
            <a:off x="2405743" y="3551845"/>
            <a:ext cx="7380514" cy="629023"/>
          </a:xfrm>
          <a:prstGeom prst="rect">
            <a:avLst/>
          </a:prstGeom>
        </p:spPr>
      </p:pic>
      <p:pic>
        <p:nvPicPr>
          <p:cNvPr id="8" name="圖片 7">
            <a:extLst>
              <a:ext uri="{FF2B5EF4-FFF2-40B4-BE49-F238E27FC236}">
                <a16:creationId xmlns:a16="http://schemas.microsoft.com/office/drawing/2014/main" id="{104E55F8-0829-3563-1269-36A92F981949}"/>
              </a:ext>
            </a:extLst>
          </p:cNvPr>
          <p:cNvPicPr>
            <a:picLocks noChangeAspect="1"/>
          </p:cNvPicPr>
          <p:nvPr/>
        </p:nvPicPr>
        <p:blipFill rotWithShape="1">
          <a:blip r:embed="rId3"/>
          <a:srcRect l="9107" t="40680" r="70625" b="39728"/>
          <a:stretch/>
        </p:blipFill>
        <p:spPr>
          <a:xfrm>
            <a:off x="4060371" y="4180868"/>
            <a:ext cx="4071258" cy="2213700"/>
          </a:xfrm>
          <a:prstGeom prst="rect">
            <a:avLst/>
          </a:prstGeom>
        </p:spPr>
      </p:pic>
    </p:spTree>
    <p:extLst>
      <p:ext uri="{BB962C8B-B14F-4D97-AF65-F5344CB8AC3E}">
        <p14:creationId xmlns:p14="http://schemas.microsoft.com/office/powerpoint/2010/main" val="2784684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6782"/>
            <a:ext cx="10515600" cy="1325563"/>
          </a:xfrm>
        </p:spPr>
        <p:txBody>
          <a:bodyPr/>
          <a:lstStyle/>
          <a:p>
            <a:r>
              <a:rPr lang="en-US" altLang="zh-TW" dirty="0"/>
              <a:t>Compute the Prediction Accuracy</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233490"/>
            <a:ext cx="10087947" cy="4351338"/>
          </a:xfrm>
        </p:spPr>
        <p:txBody>
          <a:bodyPr/>
          <a:lstStyle/>
          <a:p>
            <a:r>
              <a:rPr lang="en-US" altLang="zh-TW" dirty="0"/>
              <a:t>The </a:t>
            </a:r>
            <a:r>
              <a:rPr lang="en-US" altLang="zh-TW" dirty="0" err="1">
                <a:solidFill>
                  <a:srgbClr val="0000FF"/>
                </a:solidFill>
              </a:rPr>
              <a:t>sklearn.metrics</a:t>
            </a:r>
            <a:r>
              <a:rPr lang="en-US" altLang="zh-TW" dirty="0">
                <a:solidFill>
                  <a:srgbClr val="0000FF"/>
                </a:solidFill>
              </a:rPr>
              <a:t> </a:t>
            </a:r>
            <a:r>
              <a:rPr lang="en-US" altLang="zh-TW" dirty="0"/>
              <a:t>module implements several loss, score, and utility functions to measure probability estimates of the positive class.</a:t>
            </a:r>
          </a:p>
          <a:p>
            <a:r>
              <a:rPr lang="en-US" altLang="zh-TW" dirty="0"/>
              <a:t>The</a:t>
            </a:r>
            <a:r>
              <a:rPr lang="en-US" altLang="zh-TW" dirty="0">
                <a:solidFill>
                  <a:schemeClr val="accent1"/>
                </a:solidFill>
              </a:rPr>
              <a:t> </a:t>
            </a:r>
            <a:r>
              <a:rPr lang="en-US" altLang="zh-TW" dirty="0"/>
              <a:t>“</a:t>
            </a:r>
            <a:r>
              <a:rPr lang="en-US" altLang="zh-TW" dirty="0">
                <a:solidFill>
                  <a:srgbClr val="0000FF"/>
                </a:solidFill>
              </a:rPr>
              <a:t>actual</a:t>
            </a:r>
            <a:r>
              <a:rPr lang="en-US" altLang="zh-TW" dirty="0"/>
              <a:t>” values are tied to the label column. </a:t>
            </a:r>
          </a:p>
          <a:p>
            <a:r>
              <a:rPr lang="en-US" altLang="zh-TW" dirty="0"/>
              <a:t>The “</a:t>
            </a:r>
            <a:r>
              <a:rPr lang="en-US" altLang="zh-TW" dirty="0">
                <a:solidFill>
                  <a:srgbClr val="0000FF"/>
                </a:solidFill>
              </a:rPr>
              <a:t>predicted</a:t>
            </a:r>
            <a:r>
              <a:rPr lang="en-US" altLang="zh-TW" dirty="0"/>
              <a:t>” values are tied to the prediction column.</a:t>
            </a:r>
          </a:p>
          <a:p>
            <a:r>
              <a:rPr lang="en-US" altLang="zh-TW" dirty="0" err="1">
                <a:solidFill>
                  <a:srgbClr val="0000FF"/>
                </a:solidFill>
              </a:rPr>
              <a:t>metrics.a</a:t>
            </a:r>
            <a:r>
              <a:rPr lang="en-US" altLang="zh-TW" b="0" i="0" dirty="0" err="1">
                <a:solidFill>
                  <a:srgbClr val="0000FF"/>
                </a:solidFill>
                <a:effectLst/>
              </a:rPr>
              <a:t>ccuracy_score</a:t>
            </a:r>
            <a:r>
              <a:rPr lang="en-US" altLang="zh-TW" b="0" i="0" dirty="0">
                <a:solidFill>
                  <a:srgbClr val="0000FF"/>
                </a:solidFill>
                <a:effectLst/>
              </a:rPr>
              <a:t>()</a:t>
            </a:r>
            <a:r>
              <a:rPr lang="en-US" altLang="zh-TW" b="0" i="0" dirty="0">
                <a:effectLst/>
              </a:rPr>
              <a:t>:</a:t>
            </a:r>
            <a:r>
              <a:rPr lang="en-US" altLang="zh-TW" b="0" i="0" dirty="0">
                <a:solidFill>
                  <a:srgbClr val="0000FF"/>
                </a:solidFill>
                <a:effectLst/>
              </a:rPr>
              <a:t> </a:t>
            </a:r>
            <a:r>
              <a:rPr lang="en-US" altLang="zh-TW" dirty="0"/>
              <a:t>C</a:t>
            </a:r>
            <a:r>
              <a:rPr lang="en-US" altLang="zh-TW" b="0" i="0" dirty="0">
                <a:effectLst/>
              </a:rPr>
              <a:t>ompute subset accuracy.</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46</a:t>
            </a:fld>
            <a:endParaRPr lang="zh-TW" altLang="en-US" dirty="0"/>
          </a:p>
        </p:txBody>
      </p:sp>
      <p:pic>
        <p:nvPicPr>
          <p:cNvPr id="6" name="圖片 5">
            <a:extLst>
              <a:ext uri="{FF2B5EF4-FFF2-40B4-BE49-F238E27FC236}">
                <a16:creationId xmlns:a16="http://schemas.microsoft.com/office/drawing/2014/main" id="{3E3D2D59-2EDE-6470-A400-BBE0C8D83758}"/>
              </a:ext>
            </a:extLst>
          </p:cNvPr>
          <p:cNvPicPr>
            <a:picLocks noChangeAspect="1"/>
          </p:cNvPicPr>
          <p:nvPr/>
        </p:nvPicPr>
        <p:blipFill rotWithShape="1">
          <a:blip r:embed="rId3"/>
          <a:srcRect l="5969" t="44081" r="24848" b="26395"/>
          <a:stretch/>
        </p:blipFill>
        <p:spPr>
          <a:xfrm>
            <a:off x="1265853" y="4220014"/>
            <a:ext cx="9660294" cy="2318898"/>
          </a:xfrm>
          <a:prstGeom prst="rect">
            <a:avLst/>
          </a:prstGeom>
        </p:spPr>
      </p:pic>
    </p:spTree>
    <p:extLst>
      <p:ext uri="{BB962C8B-B14F-4D97-AF65-F5344CB8AC3E}">
        <p14:creationId xmlns:p14="http://schemas.microsoft.com/office/powerpoint/2010/main" val="248463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Compute ROC Score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220673"/>
            <a:ext cx="10515600" cy="4351338"/>
          </a:xfrm>
        </p:spPr>
        <p:txBody>
          <a:bodyPr/>
          <a:lstStyle/>
          <a:p>
            <a:r>
              <a:rPr lang="en-US" altLang="zh-TW" dirty="0"/>
              <a:t>The ROC (Receiver Operating Characteristic) is often associated with measuring the performance of the model.</a:t>
            </a:r>
          </a:p>
          <a:p>
            <a:r>
              <a:rPr lang="en-US" altLang="zh-TW" dirty="0"/>
              <a:t>Import the </a:t>
            </a:r>
            <a:r>
              <a:rPr lang="en-US" altLang="zh-TW" dirty="0" err="1">
                <a:solidFill>
                  <a:srgbClr val="0000FF"/>
                </a:solidFill>
              </a:rPr>
              <a:t>BinaryClassificationEvaluator</a:t>
            </a:r>
            <a:r>
              <a:rPr lang="en-US" altLang="zh-TW" dirty="0"/>
              <a:t> function to calculate the ROC.</a:t>
            </a:r>
          </a:p>
          <a:p>
            <a:r>
              <a:rPr lang="en-US" altLang="zh-TW" dirty="0">
                <a:solidFill>
                  <a:srgbClr val="0000FF"/>
                </a:solidFill>
              </a:rPr>
              <a:t>evaluate()</a:t>
            </a:r>
            <a:r>
              <a:rPr lang="en-US" altLang="zh-TW" dirty="0"/>
              <a:t>: </a:t>
            </a:r>
            <a:r>
              <a:rPr lang="en-US" altLang="zh-TW" dirty="0">
                <a:latin typeface="+mn-lt"/>
              </a:rPr>
              <a:t>E</a:t>
            </a:r>
            <a:r>
              <a:rPr lang="en-US" altLang="zh-TW" b="0" i="0" dirty="0">
                <a:effectLst/>
                <a:latin typeface="+mn-lt"/>
              </a:rPr>
              <a:t>valuate the output with optional parameters</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47</a:t>
            </a:fld>
            <a:endParaRPr lang="zh-TW" altLang="en-US" dirty="0"/>
          </a:p>
        </p:txBody>
      </p:sp>
      <p:pic>
        <p:nvPicPr>
          <p:cNvPr id="6" name="圖片 5">
            <a:extLst>
              <a:ext uri="{FF2B5EF4-FFF2-40B4-BE49-F238E27FC236}">
                <a16:creationId xmlns:a16="http://schemas.microsoft.com/office/drawing/2014/main" id="{16873F7D-DBE0-CCAA-2BFD-63CB221CEA48}"/>
              </a:ext>
            </a:extLst>
          </p:cNvPr>
          <p:cNvPicPr>
            <a:picLocks noChangeAspect="1"/>
          </p:cNvPicPr>
          <p:nvPr/>
        </p:nvPicPr>
        <p:blipFill rotWithShape="1">
          <a:blip r:embed="rId3"/>
          <a:srcRect l="5893" t="43129" r="33495" b="32926"/>
          <a:stretch/>
        </p:blipFill>
        <p:spPr>
          <a:xfrm>
            <a:off x="1592813" y="4172412"/>
            <a:ext cx="9006371" cy="2001416"/>
          </a:xfrm>
          <a:prstGeom prst="rect">
            <a:avLst/>
          </a:prstGeom>
        </p:spPr>
      </p:pic>
    </p:spTree>
    <p:extLst>
      <p:ext uri="{BB962C8B-B14F-4D97-AF65-F5344CB8AC3E}">
        <p14:creationId xmlns:p14="http://schemas.microsoft.com/office/powerpoint/2010/main" val="3724833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Evaluation Results and Conclusions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5747657" cy="4351338"/>
          </a:xfrm>
        </p:spPr>
        <p:txBody>
          <a:bodyPr>
            <a:noAutofit/>
          </a:bodyPr>
          <a:lstStyle/>
          <a:p>
            <a:r>
              <a:rPr lang="en-US" altLang="zh-TW" dirty="0">
                <a:solidFill>
                  <a:srgbClr val="0000FF"/>
                </a:solidFill>
              </a:rPr>
              <a:t>describe()</a:t>
            </a:r>
            <a:r>
              <a:rPr lang="en-US" altLang="zh-TW" dirty="0"/>
              <a:t>:</a:t>
            </a:r>
            <a:r>
              <a:rPr lang="en-US" altLang="zh-TW" dirty="0">
                <a:solidFill>
                  <a:srgbClr val="0000FF"/>
                </a:solidFill>
              </a:rPr>
              <a:t> </a:t>
            </a:r>
            <a:r>
              <a:rPr lang="en-US" altLang="zh-TW" dirty="0"/>
              <a:t>View some basic statistical details such as percentiles, mean, standard deviation, etc.</a:t>
            </a:r>
          </a:p>
          <a:p>
            <a:r>
              <a:rPr lang="en-US" altLang="zh-TW" dirty="0"/>
              <a:t>If we labeled each conversation as </a:t>
            </a:r>
            <a:r>
              <a:rPr lang="en-US" altLang="zh-TW" dirty="0" err="1"/>
              <a:t>do_not_escalate</a:t>
            </a:r>
            <a:r>
              <a:rPr lang="en-US" altLang="zh-TW" dirty="0"/>
              <a:t>, we would be correct ~80% of the time, which is less than our model accuracy of 86.7%. </a:t>
            </a:r>
          </a:p>
          <a:p>
            <a:r>
              <a:rPr lang="en-US" altLang="zh-TW" dirty="0"/>
              <a:t>Our model performs better than a blind baseline performance model.</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48</a:t>
            </a:fld>
            <a:endParaRPr lang="zh-TW" altLang="en-US" dirty="0"/>
          </a:p>
        </p:txBody>
      </p:sp>
      <p:grpSp>
        <p:nvGrpSpPr>
          <p:cNvPr id="8" name="群組 7">
            <a:extLst>
              <a:ext uri="{FF2B5EF4-FFF2-40B4-BE49-F238E27FC236}">
                <a16:creationId xmlns:a16="http://schemas.microsoft.com/office/drawing/2014/main" id="{69BC4F4A-9686-4C43-C283-0EE1D1E140CF}"/>
              </a:ext>
            </a:extLst>
          </p:cNvPr>
          <p:cNvGrpSpPr/>
          <p:nvPr/>
        </p:nvGrpSpPr>
        <p:grpSpPr>
          <a:xfrm>
            <a:off x="6749143" y="2065549"/>
            <a:ext cx="4900373" cy="3301105"/>
            <a:chOff x="7010400" y="2054663"/>
            <a:chExt cx="4900373" cy="3301105"/>
          </a:xfrm>
        </p:grpSpPr>
        <p:pic>
          <p:nvPicPr>
            <p:cNvPr id="6" name="圖片 5">
              <a:extLst>
                <a:ext uri="{FF2B5EF4-FFF2-40B4-BE49-F238E27FC236}">
                  <a16:creationId xmlns:a16="http://schemas.microsoft.com/office/drawing/2014/main" id="{F4628F19-D7DE-6996-18FF-74FBD519C730}"/>
                </a:ext>
              </a:extLst>
            </p:cNvPr>
            <p:cNvPicPr>
              <a:picLocks noChangeAspect="1"/>
            </p:cNvPicPr>
            <p:nvPr/>
          </p:nvPicPr>
          <p:blipFill rotWithShape="1">
            <a:blip r:embed="rId3"/>
            <a:srcRect l="5969" t="47619" r="63572" b="46831"/>
            <a:stretch/>
          </p:blipFill>
          <p:spPr>
            <a:xfrm>
              <a:off x="7119257" y="2054663"/>
              <a:ext cx="4791516" cy="491071"/>
            </a:xfrm>
            <a:prstGeom prst="rect">
              <a:avLst/>
            </a:prstGeom>
          </p:spPr>
        </p:pic>
        <p:pic>
          <p:nvPicPr>
            <p:cNvPr id="5" name="圖片 4">
              <a:extLst>
                <a:ext uri="{FF2B5EF4-FFF2-40B4-BE49-F238E27FC236}">
                  <a16:creationId xmlns:a16="http://schemas.microsoft.com/office/drawing/2014/main" id="{21F7278E-A458-1450-6996-2FC861ECF566}"/>
                </a:ext>
              </a:extLst>
            </p:cNvPr>
            <p:cNvPicPr>
              <a:picLocks noChangeAspect="1"/>
            </p:cNvPicPr>
            <p:nvPr/>
          </p:nvPicPr>
          <p:blipFill rotWithShape="1">
            <a:blip r:embed="rId3"/>
            <a:srcRect l="9218" t="54675" r="69888" b="17143"/>
            <a:stretch/>
          </p:blipFill>
          <p:spPr>
            <a:xfrm>
              <a:off x="7010400" y="2646820"/>
              <a:ext cx="3570514" cy="2708948"/>
            </a:xfrm>
            <a:prstGeom prst="rect">
              <a:avLst/>
            </a:prstGeom>
          </p:spPr>
        </p:pic>
        <p:sp>
          <p:nvSpPr>
            <p:cNvPr id="7" name="矩形 6">
              <a:extLst>
                <a:ext uri="{FF2B5EF4-FFF2-40B4-BE49-F238E27FC236}">
                  <a16:creationId xmlns:a16="http://schemas.microsoft.com/office/drawing/2014/main" id="{E2A08D03-B288-01FD-820D-5E4ED0CA8956}"/>
                </a:ext>
              </a:extLst>
            </p:cNvPr>
            <p:cNvSpPr/>
            <p:nvPr/>
          </p:nvSpPr>
          <p:spPr>
            <a:xfrm>
              <a:off x="7228114" y="3875314"/>
              <a:ext cx="3178629" cy="28302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solidFill>
                  <a:schemeClr val="bg1"/>
                </a:solidFill>
              </a:endParaRPr>
            </a:p>
          </p:txBody>
        </p:sp>
      </p:grpSp>
    </p:spTree>
    <p:extLst>
      <p:ext uri="{BB962C8B-B14F-4D97-AF65-F5344CB8AC3E}">
        <p14:creationId xmlns:p14="http://schemas.microsoft.com/office/powerpoint/2010/main" val="165935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a:xfrm>
            <a:off x="1524000" y="1831605"/>
            <a:ext cx="9144000" cy="2790271"/>
          </a:xfrm>
        </p:spPr>
        <p:txBody>
          <a:bodyPr anchor="ctr">
            <a:normAutofit/>
          </a:bodyPr>
          <a:lstStyle/>
          <a:p>
            <a:r>
              <a:rPr lang="en-US" altLang="zh-TW" sz="4400" b="1" dirty="0"/>
              <a:t>Predicting Apple’s Stock Price by Using </a:t>
            </a:r>
            <a:r>
              <a:rPr lang="en-US" altLang="zh-TW" sz="4400" b="1" dirty="0" err="1"/>
              <a:t>Keras</a:t>
            </a:r>
            <a:endParaRPr lang="en-US" altLang="zh-TW" sz="4400" b="1" dirty="0"/>
          </a:p>
        </p:txBody>
      </p:sp>
      <p:sp>
        <p:nvSpPr>
          <p:cNvPr id="4" name="投影片編號版面配置區 3">
            <a:extLst>
              <a:ext uri="{FF2B5EF4-FFF2-40B4-BE49-F238E27FC236}">
                <a16:creationId xmlns:a16="http://schemas.microsoft.com/office/drawing/2014/main" id="{740A2E3E-0DA9-567A-9DE0-081083A83344}"/>
              </a:ext>
            </a:extLst>
          </p:cNvPr>
          <p:cNvSpPr>
            <a:spLocks noGrp="1"/>
          </p:cNvSpPr>
          <p:nvPr>
            <p:ph type="sldNum" sz="quarter" idx="12"/>
          </p:nvPr>
        </p:nvSpPr>
        <p:spPr/>
        <p:txBody>
          <a:bodyPr/>
          <a:lstStyle/>
          <a:p>
            <a:fld id="{C4228B2F-DCD5-4BFB-98DD-2DA449AD3239}" type="slidenum">
              <a:rPr lang="zh-TW" altLang="en-US" sz="1800" smtClean="0"/>
              <a:t>49</a:t>
            </a:fld>
            <a:endParaRPr lang="zh-TW" altLang="en-US" sz="1800" dirty="0"/>
          </a:p>
        </p:txBody>
      </p:sp>
    </p:spTree>
    <p:extLst>
      <p:ext uri="{BB962C8B-B14F-4D97-AF65-F5344CB8AC3E}">
        <p14:creationId xmlns:p14="http://schemas.microsoft.com/office/powerpoint/2010/main" val="3002676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BB58F1F-4640-F547-B1B6-E9AC602C343B}"/>
              </a:ext>
            </a:extLst>
          </p:cNvPr>
          <p:cNvPicPr>
            <a:picLocks noChangeAspect="1"/>
          </p:cNvPicPr>
          <p:nvPr/>
        </p:nvPicPr>
        <p:blipFill>
          <a:blip r:embed="rId3"/>
          <a:stretch>
            <a:fillRect/>
          </a:stretch>
        </p:blipFill>
        <p:spPr>
          <a:xfrm>
            <a:off x="504525" y="2154322"/>
            <a:ext cx="9868196" cy="3301146"/>
          </a:xfrm>
          <a:prstGeom prst="rect">
            <a:avLst/>
          </a:prstGeom>
        </p:spPr>
      </p:pic>
      <p:sp>
        <p:nvSpPr>
          <p:cNvPr id="2" name="標題 1">
            <a:extLst>
              <a:ext uri="{FF2B5EF4-FFF2-40B4-BE49-F238E27FC236}">
                <a16:creationId xmlns:a16="http://schemas.microsoft.com/office/drawing/2014/main" id="{521AE72F-C6FE-7349-BC7F-76F2665C7F50}"/>
              </a:ext>
            </a:extLst>
          </p:cNvPr>
          <p:cNvSpPr>
            <a:spLocks noGrp="1"/>
          </p:cNvSpPr>
          <p:nvPr>
            <p:ph type="title"/>
          </p:nvPr>
        </p:nvSpPr>
        <p:spPr/>
        <p:txBody>
          <a:bodyPr/>
          <a:lstStyle/>
          <a:p>
            <a:r>
              <a:rPr kumimoji="1" lang="en-US" altLang="zh-TW" dirty="0"/>
              <a:t>Connect Colab into Google Drive</a:t>
            </a:r>
            <a:endParaRPr kumimoji="1" lang="zh-TW" altLang="en-US" dirty="0"/>
          </a:p>
        </p:txBody>
      </p:sp>
      <p:sp>
        <p:nvSpPr>
          <p:cNvPr id="3" name="文字版面配置區 2">
            <a:extLst>
              <a:ext uri="{FF2B5EF4-FFF2-40B4-BE49-F238E27FC236}">
                <a16:creationId xmlns:a16="http://schemas.microsoft.com/office/drawing/2014/main" id="{C1A31936-28FD-4A45-85E0-D5C689D1569B}"/>
              </a:ext>
            </a:extLst>
          </p:cNvPr>
          <p:cNvSpPr>
            <a:spLocks noGrp="1"/>
          </p:cNvSpPr>
          <p:nvPr>
            <p:ph idx="1"/>
          </p:nvPr>
        </p:nvSpPr>
        <p:spPr>
          <a:xfrm>
            <a:off x="838200" y="1163782"/>
            <a:ext cx="10515600" cy="1143687"/>
          </a:xfrm>
        </p:spPr>
        <p:txBody>
          <a:bodyPr/>
          <a:lstStyle/>
          <a:p>
            <a:r>
              <a:rPr kumimoji="1" lang="en-US" altLang="zh-TW" dirty="0"/>
              <a:t>We should connect Colab into google drive before we use it.</a:t>
            </a:r>
            <a:endParaRPr kumimoji="1" lang="zh-TW" altLang="en-US" dirty="0"/>
          </a:p>
        </p:txBody>
      </p:sp>
      <p:sp>
        <p:nvSpPr>
          <p:cNvPr id="4" name="投影片編號版面配置區 3">
            <a:extLst>
              <a:ext uri="{FF2B5EF4-FFF2-40B4-BE49-F238E27FC236}">
                <a16:creationId xmlns:a16="http://schemas.microsoft.com/office/drawing/2014/main" id="{C0844F77-468A-124B-996F-155EC3B97770}"/>
              </a:ext>
            </a:extLst>
          </p:cNvPr>
          <p:cNvSpPr>
            <a:spLocks noGrp="1"/>
          </p:cNvSpPr>
          <p:nvPr>
            <p:ph type="sldNum" sz="quarter" idx="12"/>
          </p:nvPr>
        </p:nvSpPr>
        <p:spPr>
          <a:xfrm>
            <a:off x="9299308" y="6421866"/>
            <a:ext cx="2743200" cy="365125"/>
          </a:xfrm>
        </p:spPr>
        <p:txBody>
          <a:bodyPr/>
          <a:lstStyle/>
          <a:p>
            <a:fld id="{00000000-1234-1234-1234-123412341234}" type="slidenum">
              <a:rPr lang="en-US" smtClean="0"/>
              <a:pPr/>
              <a:t>5</a:t>
            </a:fld>
            <a:endParaRPr lang="en-US" dirty="0"/>
          </a:p>
        </p:txBody>
      </p:sp>
      <p:sp>
        <p:nvSpPr>
          <p:cNvPr id="8" name="文字方塊 7">
            <a:extLst>
              <a:ext uri="{FF2B5EF4-FFF2-40B4-BE49-F238E27FC236}">
                <a16:creationId xmlns:a16="http://schemas.microsoft.com/office/drawing/2014/main" id="{0B3A863F-9DD5-AE42-9ECB-B1B08594934B}"/>
              </a:ext>
            </a:extLst>
          </p:cNvPr>
          <p:cNvSpPr txBox="1"/>
          <p:nvPr/>
        </p:nvSpPr>
        <p:spPr>
          <a:xfrm>
            <a:off x="8732557" y="4027311"/>
            <a:ext cx="1938351" cy="523220"/>
          </a:xfrm>
          <a:prstGeom prst="rect">
            <a:avLst/>
          </a:prstGeom>
          <a:noFill/>
        </p:spPr>
        <p:txBody>
          <a:bodyPr wrap="none" rtlCol="0">
            <a:spAutoFit/>
          </a:bodyPr>
          <a:lstStyle/>
          <a:p>
            <a:r>
              <a:rPr kumimoji="1" lang="en-US" altLang="zh-TW" sz="2800" dirty="0">
                <a:solidFill>
                  <a:srgbClr val="0070C0"/>
                </a:solidFill>
                <a:latin typeface="Georgia" panose="02040502050405020303" pitchFamily="18" charset="0"/>
                <a:cs typeface="Times New Roman" panose="02020603050405020304" pitchFamily="18" charset="0"/>
              </a:rPr>
              <a:t>Right Click</a:t>
            </a:r>
            <a:endParaRPr kumimoji="1" lang="zh-TW" altLang="en-US" sz="2800" dirty="0">
              <a:solidFill>
                <a:srgbClr val="0070C0"/>
              </a:solidFill>
              <a:latin typeface="Georgia" panose="02040502050405020303"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6C1F9D49-5EFA-A748-8877-8248806AD804}"/>
              </a:ext>
            </a:extLst>
          </p:cNvPr>
          <p:cNvPicPr>
            <a:picLocks noChangeAspect="1"/>
          </p:cNvPicPr>
          <p:nvPr/>
        </p:nvPicPr>
        <p:blipFill>
          <a:blip r:embed="rId4"/>
          <a:stretch>
            <a:fillRect/>
          </a:stretch>
        </p:blipFill>
        <p:spPr>
          <a:xfrm>
            <a:off x="2571242" y="2736420"/>
            <a:ext cx="9038692" cy="3825304"/>
          </a:xfrm>
          <a:prstGeom prst="rect">
            <a:avLst/>
          </a:prstGeom>
        </p:spPr>
      </p:pic>
      <p:sp>
        <p:nvSpPr>
          <p:cNvPr id="10" name="矩形 9">
            <a:extLst>
              <a:ext uri="{FF2B5EF4-FFF2-40B4-BE49-F238E27FC236}">
                <a16:creationId xmlns:a16="http://schemas.microsoft.com/office/drawing/2014/main" id="{CB4BF6B5-90DF-4498-A60A-EB948FED8C03}"/>
              </a:ext>
            </a:extLst>
          </p:cNvPr>
          <p:cNvSpPr/>
          <p:nvPr/>
        </p:nvSpPr>
        <p:spPr>
          <a:xfrm>
            <a:off x="5438623" y="5147873"/>
            <a:ext cx="1705127" cy="22655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921FD16-FADD-404E-A19B-12E326E2D352}"/>
              </a:ext>
            </a:extLst>
          </p:cNvPr>
          <p:cNvSpPr/>
          <p:nvPr/>
        </p:nvSpPr>
        <p:spPr>
          <a:xfrm>
            <a:off x="7134419" y="6195307"/>
            <a:ext cx="1705127" cy="22655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67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Install </a:t>
            </a:r>
            <a:r>
              <a:rPr lang="en-US" altLang="zh-TW" dirty="0" err="1"/>
              <a:t>Pyspark</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12579"/>
            <a:ext cx="10515600" cy="4351338"/>
          </a:xfrm>
        </p:spPr>
        <p:txBody>
          <a:bodyPr/>
          <a:lstStyle/>
          <a:p>
            <a:r>
              <a:rPr lang="en-US" altLang="zh-TW" dirty="0"/>
              <a:t>Create a new file in Google </a:t>
            </a:r>
            <a:r>
              <a:rPr lang="en-US" altLang="zh-TW" dirty="0" err="1"/>
              <a:t>Colab</a:t>
            </a:r>
            <a:r>
              <a:rPr lang="en-US" altLang="zh-TW" dirty="0"/>
              <a:t> and install </a:t>
            </a:r>
            <a:r>
              <a:rPr lang="en-US" altLang="zh-TW" dirty="0" err="1"/>
              <a:t>pyspark</a:t>
            </a:r>
            <a:r>
              <a:rPr lang="en-US" altLang="zh-TW" dirty="0"/>
              <a:t> with </a:t>
            </a:r>
            <a:r>
              <a:rPr lang="en-US" altLang="zh-TW" dirty="0">
                <a:solidFill>
                  <a:srgbClr val="0000FF"/>
                </a:solidFill>
              </a:rPr>
              <a:t>!pip install </a:t>
            </a:r>
            <a:r>
              <a:rPr lang="en-US" altLang="zh-TW" dirty="0" err="1">
                <a:solidFill>
                  <a:srgbClr val="0000FF"/>
                </a:solidFill>
              </a:rPr>
              <a:t>pyspark</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50</a:t>
            </a:fld>
            <a:endParaRPr lang="zh-TW" altLang="en-US" dirty="0"/>
          </a:p>
        </p:txBody>
      </p:sp>
      <p:pic>
        <p:nvPicPr>
          <p:cNvPr id="6" name="圖片 5">
            <a:extLst>
              <a:ext uri="{FF2B5EF4-FFF2-40B4-BE49-F238E27FC236}">
                <a16:creationId xmlns:a16="http://schemas.microsoft.com/office/drawing/2014/main" id="{FB026D38-395E-3BBC-A0AE-E5C579E33564}"/>
              </a:ext>
            </a:extLst>
          </p:cNvPr>
          <p:cNvPicPr>
            <a:picLocks noChangeAspect="1"/>
          </p:cNvPicPr>
          <p:nvPr/>
        </p:nvPicPr>
        <p:blipFill rotWithShape="1">
          <a:blip r:embed="rId3"/>
          <a:srcRect l="4516" t="28100" r="42043" b="34624"/>
          <a:stretch/>
        </p:blipFill>
        <p:spPr>
          <a:xfrm>
            <a:off x="1651907" y="2727595"/>
            <a:ext cx="8888185" cy="3487241"/>
          </a:xfrm>
          <a:prstGeom prst="rect">
            <a:avLst/>
          </a:prstGeom>
        </p:spPr>
      </p:pic>
    </p:spTree>
    <p:extLst>
      <p:ext uri="{BB962C8B-B14F-4D97-AF65-F5344CB8AC3E}">
        <p14:creationId xmlns:p14="http://schemas.microsoft.com/office/powerpoint/2010/main" val="4273754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Import the Libraries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51</a:t>
            </a:fld>
            <a:endParaRPr lang="zh-TW" altLang="en-US" dirty="0"/>
          </a:p>
        </p:txBody>
      </p:sp>
      <p:pic>
        <p:nvPicPr>
          <p:cNvPr id="10" name="圖片 9">
            <a:extLst>
              <a:ext uri="{FF2B5EF4-FFF2-40B4-BE49-F238E27FC236}">
                <a16:creationId xmlns:a16="http://schemas.microsoft.com/office/drawing/2014/main" id="{2C0CD0EC-4CF5-59A8-8D43-F2A094D3D610}"/>
              </a:ext>
            </a:extLst>
          </p:cNvPr>
          <p:cNvPicPr>
            <a:picLocks noChangeAspect="1"/>
          </p:cNvPicPr>
          <p:nvPr/>
        </p:nvPicPr>
        <p:blipFill rotWithShape="1">
          <a:blip r:embed="rId3"/>
          <a:srcRect l="6199" t="42449" r="62118" b="44762"/>
          <a:stretch/>
        </p:blipFill>
        <p:spPr>
          <a:xfrm>
            <a:off x="2236592" y="3858323"/>
            <a:ext cx="7718813" cy="1752583"/>
          </a:xfrm>
          <a:prstGeom prst="rect">
            <a:avLst/>
          </a:prstGeom>
        </p:spPr>
      </p:pic>
      <p:sp>
        <p:nvSpPr>
          <p:cNvPr id="5" name="內容版面配置區 2">
            <a:extLst>
              <a:ext uri="{FF2B5EF4-FFF2-40B4-BE49-F238E27FC236}">
                <a16:creationId xmlns:a16="http://schemas.microsoft.com/office/drawing/2014/main" id="{07DEEC4E-91A1-F9DC-6B36-F9B029BB72A1}"/>
              </a:ext>
            </a:extLst>
          </p:cNvPr>
          <p:cNvSpPr>
            <a:spLocks noGrp="1"/>
          </p:cNvSpPr>
          <p:nvPr>
            <p:ph idx="1"/>
          </p:nvPr>
        </p:nvSpPr>
        <p:spPr>
          <a:xfrm>
            <a:off x="838199" y="1499054"/>
            <a:ext cx="10515600" cy="4351338"/>
          </a:xfrm>
        </p:spPr>
        <p:txBody>
          <a:bodyPr>
            <a:normAutofit/>
          </a:bodyPr>
          <a:lstStyle/>
          <a:p>
            <a:r>
              <a:rPr lang="en-US" altLang="zh-TW" dirty="0" err="1">
                <a:solidFill>
                  <a:srgbClr val="0000FF"/>
                </a:solidFill>
              </a:rPr>
              <a:t>Numpy</a:t>
            </a:r>
            <a:r>
              <a:rPr lang="en-US" altLang="zh-TW" dirty="0"/>
              <a:t> is a basic function library required for scientific operations using Python, including array operations.</a:t>
            </a:r>
          </a:p>
          <a:p>
            <a:r>
              <a:rPr lang="en-US" altLang="zh-TW" dirty="0"/>
              <a:t>You can invoke the </a:t>
            </a:r>
            <a:r>
              <a:rPr lang="en-US" altLang="zh-TW" dirty="0" err="1"/>
              <a:t>Numpy</a:t>
            </a:r>
            <a:r>
              <a:rPr lang="en-US" altLang="zh-TW" dirty="0"/>
              <a:t> functions with </a:t>
            </a:r>
            <a:r>
              <a:rPr lang="en-US" altLang="zh-TW" dirty="0">
                <a:solidFill>
                  <a:srgbClr val="0000FF"/>
                </a:solidFill>
              </a:rPr>
              <a:t>np</a:t>
            </a:r>
            <a:r>
              <a:rPr lang="en-US" altLang="zh-TW" dirty="0"/>
              <a:t>. </a:t>
            </a:r>
          </a:p>
          <a:p>
            <a:r>
              <a:rPr lang="en-US" altLang="zh-TW" dirty="0"/>
              <a:t>Load </a:t>
            </a:r>
            <a:r>
              <a:rPr lang="en-US" altLang="zh-TW" dirty="0" err="1"/>
              <a:t>Numpy</a:t>
            </a:r>
            <a:r>
              <a:rPr lang="en-US" altLang="zh-TW" dirty="0"/>
              <a:t> with </a:t>
            </a:r>
            <a:r>
              <a:rPr lang="en-US" altLang="zh-TW" dirty="0">
                <a:solidFill>
                  <a:srgbClr val="0000FF"/>
                </a:solidFill>
              </a:rPr>
              <a:t>import </a:t>
            </a:r>
            <a:r>
              <a:rPr lang="en-US" altLang="zh-TW" dirty="0" err="1">
                <a:solidFill>
                  <a:srgbClr val="0000FF"/>
                </a:solidFill>
              </a:rPr>
              <a:t>numpy</a:t>
            </a:r>
            <a:r>
              <a:rPr lang="en-US" altLang="zh-TW" dirty="0">
                <a:solidFill>
                  <a:srgbClr val="0000FF"/>
                </a:solidFill>
              </a:rPr>
              <a:t> as np</a:t>
            </a:r>
            <a:r>
              <a:rPr lang="en-US" altLang="zh-TW" dirty="0"/>
              <a:t>.</a:t>
            </a:r>
          </a:p>
          <a:p>
            <a:endParaRPr lang="en-US" altLang="zh-TW" sz="3200" dirty="0"/>
          </a:p>
        </p:txBody>
      </p:sp>
    </p:spTree>
    <p:extLst>
      <p:ext uri="{BB962C8B-B14F-4D97-AF65-F5344CB8AC3E}">
        <p14:creationId xmlns:p14="http://schemas.microsoft.com/office/powerpoint/2010/main" val="3870349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4989"/>
            <a:ext cx="10515600" cy="1325563"/>
          </a:xfrm>
        </p:spPr>
        <p:txBody>
          <a:bodyPr/>
          <a:lstStyle/>
          <a:p>
            <a:r>
              <a:rPr lang="en-US" altLang="zh-TW" dirty="0" err="1"/>
              <a:t>SparkSession</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52</a:t>
            </a:fld>
            <a:endParaRPr lang="zh-TW" altLang="en-US" dirty="0"/>
          </a:p>
        </p:txBody>
      </p:sp>
      <p:pic>
        <p:nvPicPr>
          <p:cNvPr id="6" name="圖片 5">
            <a:extLst>
              <a:ext uri="{FF2B5EF4-FFF2-40B4-BE49-F238E27FC236}">
                <a16:creationId xmlns:a16="http://schemas.microsoft.com/office/drawing/2014/main" id="{4E2FA1CA-4E93-045D-3ED9-7FFD9B399D67}"/>
              </a:ext>
            </a:extLst>
          </p:cNvPr>
          <p:cNvPicPr>
            <a:picLocks noChangeAspect="1"/>
          </p:cNvPicPr>
          <p:nvPr/>
        </p:nvPicPr>
        <p:blipFill rotWithShape="1">
          <a:blip r:embed="rId3"/>
          <a:srcRect l="6199" t="35374" r="55000" b="45297"/>
          <a:stretch/>
        </p:blipFill>
        <p:spPr>
          <a:xfrm>
            <a:off x="2615075" y="4405574"/>
            <a:ext cx="6961850" cy="1950776"/>
          </a:xfrm>
          <a:prstGeom prst="rect">
            <a:avLst/>
          </a:prstGeom>
        </p:spPr>
      </p:pic>
      <p:sp>
        <p:nvSpPr>
          <p:cNvPr id="5" name="內容版面配置區 2">
            <a:extLst>
              <a:ext uri="{FF2B5EF4-FFF2-40B4-BE49-F238E27FC236}">
                <a16:creationId xmlns:a16="http://schemas.microsoft.com/office/drawing/2014/main" id="{FF639240-49C4-6143-DAAA-A453766224B3}"/>
              </a:ext>
            </a:extLst>
          </p:cNvPr>
          <p:cNvSpPr txBox="1">
            <a:spLocks/>
          </p:cNvSpPr>
          <p:nvPr/>
        </p:nvSpPr>
        <p:spPr>
          <a:xfrm>
            <a:off x="838200" y="13205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solidFill>
                  <a:srgbClr val="0000FF"/>
                </a:solidFill>
              </a:rPr>
              <a:t>master(“local”)</a:t>
            </a:r>
            <a:r>
              <a:rPr lang="en-US" altLang="zh-TW" dirty="0"/>
              <a:t>:</a:t>
            </a:r>
            <a:r>
              <a:rPr lang="en-US" altLang="zh-TW" dirty="0">
                <a:solidFill>
                  <a:srgbClr val="0000FF"/>
                </a:solidFill>
              </a:rPr>
              <a:t> </a:t>
            </a:r>
            <a:r>
              <a:rPr lang="en-US" altLang="zh-TW" dirty="0"/>
              <a:t>Set the Spark master URL to connect to, and “local” means to run locally.</a:t>
            </a:r>
          </a:p>
          <a:p>
            <a:r>
              <a:rPr lang="en-US" altLang="zh-TW" dirty="0" err="1">
                <a:solidFill>
                  <a:srgbClr val="0000FF"/>
                </a:solidFill>
              </a:rPr>
              <a:t>appName</a:t>
            </a:r>
            <a:r>
              <a:rPr lang="en-US" altLang="zh-TW" dirty="0">
                <a:solidFill>
                  <a:srgbClr val="0000FF"/>
                </a:solidFill>
              </a:rPr>
              <a:t>()</a:t>
            </a:r>
            <a:r>
              <a:rPr lang="en-US" altLang="zh-TW" dirty="0"/>
              <a:t>: Set the app name to </a:t>
            </a:r>
            <a:r>
              <a:rPr lang="en-US" altLang="zh-TW" dirty="0">
                <a:solidFill>
                  <a:srgbClr val="0000FF"/>
                </a:solidFill>
              </a:rPr>
              <a:t>“</a:t>
            </a:r>
            <a:r>
              <a:rPr lang="en-US" altLang="zh-TW" dirty="0" err="1">
                <a:solidFill>
                  <a:srgbClr val="0000FF"/>
                </a:solidFill>
              </a:rPr>
              <a:t>StockMarket</a:t>
            </a:r>
            <a:r>
              <a:rPr lang="en-US" altLang="zh-TW" dirty="0">
                <a:solidFill>
                  <a:srgbClr val="0000FF"/>
                </a:solidFill>
              </a:rPr>
              <a:t>”</a:t>
            </a:r>
            <a:r>
              <a:rPr lang="en-US" altLang="zh-TW" dirty="0">
                <a:solidFill>
                  <a:srgbClr val="333333"/>
                </a:solidFill>
              </a:rPr>
              <a:t>.</a:t>
            </a:r>
          </a:p>
          <a:p>
            <a:r>
              <a:rPr lang="en-US" altLang="zh-TW" dirty="0">
                <a:solidFill>
                  <a:srgbClr val="0000FF"/>
                </a:solidFill>
              </a:rPr>
              <a:t>Config()</a:t>
            </a:r>
            <a:r>
              <a:rPr lang="en-US" altLang="zh-TW" dirty="0"/>
              <a:t>:</a:t>
            </a:r>
            <a:r>
              <a:rPr lang="en-US" altLang="zh-TW" dirty="0">
                <a:solidFill>
                  <a:srgbClr val="0000FF"/>
                </a:solidFill>
              </a:rPr>
              <a:t> </a:t>
            </a:r>
            <a:r>
              <a:rPr lang="en-US" altLang="zh-TW" dirty="0"/>
              <a:t>Configure 6 GB of space for </a:t>
            </a:r>
            <a:r>
              <a:rPr lang="en-US" altLang="zh-TW" dirty="0" err="1"/>
              <a:t>spark.executor.memory</a:t>
            </a:r>
            <a:r>
              <a:rPr lang="en-US" altLang="zh-TW" dirty="0"/>
              <a:t>.</a:t>
            </a:r>
          </a:p>
          <a:p>
            <a:r>
              <a:rPr lang="en-US" altLang="zh-TW" dirty="0" err="1">
                <a:solidFill>
                  <a:srgbClr val="0000FF"/>
                </a:solidFill>
              </a:rPr>
              <a:t>getOrCreate</a:t>
            </a:r>
            <a:r>
              <a:rPr lang="en-US" altLang="zh-TW" dirty="0">
                <a:solidFill>
                  <a:srgbClr val="0000FF"/>
                </a:solidFill>
              </a:rPr>
              <a:t>()</a:t>
            </a:r>
            <a:r>
              <a:rPr lang="en-US" altLang="zh-TW" dirty="0"/>
              <a:t>:</a:t>
            </a:r>
            <a:r>
              <a:rPr lang="en-US" altLang="zh-TW" dirty="0">
                <a:solidFill>
                  <a:srgbClr val="0000FF"/>
                </a:solidFill>
              </a:rPr>
              <a:t> </a:t>
            </a:r>
            <a:r>
              <a:rPr lang="en-US" altLang="zh-TW" dirty="0"/>
              <a:t>Get an existing </a:t>
            </a:r>
            <a:r>
              <a:rPr lang="en-US" altLang="zh-TW" dirty="0" err="1"/>
              <a:t>SparkSession</a:t>
            </a:r>
            <a:r>
              <a:rPr lang="en-US" altLang="zh-TW" dirty="0"/>
              <a:t> or creates a new one based on the options set in the builder.</a:t>
            </a:r>
            <a:endParaRPr lang="zh-TW" altLang="en-US" dirty="0"/>
          </a:p>
        </p:txBody>
      </p:sp>
    </p:spTree>
    <p:extLst>
      <p:ext uri="{BB962C8B-B14F-4D97-AF65-F5344CB8AC3E}">
        <p14:creationId xmlns:p14="http://schemas.microsoft.com/office/powerpoint/2010/main" val="3130235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Create the </a:t>
            </a:r>
            <a:r>
              <a:rPr lang="en-US" altLang="zh-TW" dirty="0" err="1"/>
              <a:t>Dataframe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53</a:t>
            </a:fld>
            <a:endParaRPr lang="zh-TW" altLang="en-US" dirty="0"/>
          </a:p>
        </p:txBody>
      </p:sp>
      <p:pic>
        <p:nvPicPr>
          <p:cNvPr id="6" name="圖片 5">
            <a:extLst>
              <a:ext uri="{FF2B5EF4-FFF2-40B4-BE49-F238E27FC236}">
                <a16:creationId xmlns:a16="http://schemas.microsoft.com/office/drawing/2014/main" id="{A356A5DD-CF00-BAB2-7D61-60BC11DC7213}"/>
              </a:ext>
            </a:extLst>
          </p:cNvPr>
          <p:cNvPicPr>
            <a:picLocks noChangeAspect="1"/>
          </p:cNvPicPr>
          <p:nvPr/>
        </p:nvPicPr>
        <p:blipFill rotWithShape="1">
          <a:blip r:embed="rId3"/>
          <a:srcRect l="6046" t="56735" r="51556" b="30884"/>
          <a:stretch/>
        </p:blipFill>
        <p:spPr>
          <a:xfrm>
            <a:off x="1322602" y="4158344"/>
            <a:ext cx="9546795" cy="1568158"/>
          </a:xfrm>
          <a:prstGeom prst="rect">
            <a:avLst/>
          </a:prstGeom>
        </p:spPr>
      </p:pic>
      <p:sp>
        <p:nvSpPr>
          <p:cNvPr id="7" name="內容版面配置區 2">
            <a:extLst>
              <a:ext uri="{FF2B5EF4-FFF2-40B4-BE49-F238E27FC236}">
                <a16:creationId xmlns:a16="http://schemas.microsoft.com/office/drawing/2014/main" id="{9E2FD4F5-8B3B-EDDC-F8A3-6367E94B2393}"/>
              </a:ext>
            </a:extLst>
          </p:cNvPr>
          <p:cNvSpPr>
            <a:spLocks noGrp="1"/>
          </p:cNvSpPr>
          <p:nvPr>
            <p:ph idx="1"/>
          </p:nvPr>
        </p:nvSpPr>
        <p:spPr>
          <a:xfrm>
            <a:off x="838200" y="1553483"/>
            <a:ext cx="10657114" cy="4351338"/>
          </a:xfrm>
        </p:spPr>
        <p:txBody>
          <a:bodyPr/>
          <a:lstStyle/>
          <a:p>
            <a:r>
              <a:rPr lang="en-US" altLang="zh-TW" dirty="0" err="1"/>
              <a:t>Dataframe</a:t>
            </a:r>
            <a:r>
              <a:rPr lang="en-US" altLang="zh-TW" dirty="0"/>
              <a:t> is created by reading the file “</a:t>
            </a:r>
            <a:r>
              <a:rPr lang="en-US" altLang="zh-TW" dirty="0">
                <a:solidFill>
                  <a:srgbClr val="0000FF"/>
                </a:solidFill>
              </a:rPr>
              <a:t>AAPL.csv</a:t>
            </a:r>
            <a:r>
              <a:rPr lang="en-US" altLang="zh-TW" dirty="0"/>
              <a:t>”.</a:t>
            </a:r>
          </a:p>
          <a:p>
            <a:r>
              <a:rPr lang="en-US" altLang="zh-TW" dirty="0">
                <a:solidFill>
                  <a:srgbClr val="0000FF"/>
                </a:solidFill>
              </a:rPr>
              <a:t>option(header=‘true’)</a:t>
            </a:r>
            <a:r>
              <a:rPr lang="en-US" altLang="zh-TW" dirty="0"/>
              <a:t>:</a:t>
            </a:r>
            <a:r>
              <a:rPr lang="en-US" altLang="zh-TW" dirty="0">
                <a:solidFill>
                  <a:schemeClr val="accent1"/>
                </a:solidFill>
              </a:rPr>
              <a:t> </a:t>
            </a:r>
            <a:r>
              <a:rPr lang="en-US" altLang="zh-TW" dirty="0"/>
              <a:t>Treat the first line of the CSV file as field names.</a:t>
            </a:r>
          </a:p>
          <a:p>
            <a:r>
              <a:rPr lang="en-US" altLang="zh-TW" dirty="0">
                <a:solidFill>
                  <a:srgbClr val="0000FF"/>
                </a:solidFill>
              </a:rPr>
              <a:t>option(</a:t>
            </a:r>
            <a:r>
              <a:rPr lang="en-US" altLang="zh-TW" dirty="0" err="1">
                <a:solidFill>
                  <a:srgbClr val="0000FF"/>
                </a:solidFill>
              </a:rPr>
              <a:t>inferschema</a:t>
            </a:r>
            <a:r>
              <a:rPr lang="en-US" altLang="zh-TW" dirty="0">
                <a:solidFill>
                  <a:srgbClr val="0000FF"/>
                </a:solidFill>
              </a:rPr>
              <a:t>=‘true’)</a:t>
            </a:r>
            <a:r>
              <a:rPr lang="en-US" altLang="zh-TW" dirty="0"/>
              <a:t>:</a:t>
            </a:r>
            <a:r>
              <a:rPr lang="en-US" altLang="zh-TW" dirty="0">
                <a:solidFill>
                  <a:srgbClr val="0000FF"/>
                </a:solidFill>
              </a:rPr>
              <a:t> </a:t>
            </a:r>
            <a:r>
              <a:rPr lang="en-US" altLang="zh-TW" dirty="0"/>
              <a:t>Spark will automatically go through the CSV file and infer the schema of each column.</a:t>
            </a:r>
            <a:endParaRPr lang="zh-TW" altLang="en-US" dirty="0"/>
          </a:p>
        </p:txBody>
      </p:sp>
    </p:spTree>
    <p:extLst>
      <p:ext uri="{BB962C8B-B14F-4D97-AF65-F5344CB8AC3E}">
        <p14:creationId xmlns:p14="http://schemas.microsoft.com/office/powerpoint/2010/main" val="2063544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Create the </a:t>
            </a:r>
            <a:r>
              <a:rPr lang="en-US" altLang="zh-TW" dirty="0" err="1"/>
              <a:t>Dataframe</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A part of </a:t>
            </a:r>
            <a:r>
              <a:rPr lang="en-US" altLang="zh-TW" dirty="0" err="1"/>
              <a:t>dataframe</a:t>
            </a:r>
            <a:r>
              <a:rPr lang="en-US" altLang="zh-TW" dirty="0"/>
              <a:t> is shown below.</a:t>
            </a:r>
            <a:endParaRPr lang="zh-TW" altLang="en-US" dirty="0"/>
          </a:p>
          <a:p>
            <a:pPr marL="0" indent="0">
              <a:buNone/>
            </a:pP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54</a:t>
            </a:fld>
            <a:endParaRPr lang="zh-TW" altLang="en-US" dirty="0"/>
          </a:p>
        </p:txBody>
      </p:sp>
      <p:pic>
        <p:nvPicPr>
          <p:cNvPr id="8" name="圖片 7">
            <a:extLst>
              <a:ext uri="{FF2B5EF4-FFF2-40B4-BE49-F238E27FC236}">
                <a16:creationId xmlns:a16="http://schemas.microsoft.com/office/drawing/2014/main" id="{68E70AFD-4412-BD9E-494A-16F1292A2BB4}"/>
              </a:ext>
            </a:extLst>
          </p:cNvPr>
          <p:cNvPicPr>
            <a:picLocks noChangeAspect="1"/>
          </p:cNvPicPr>
          <p:nvPr/>
        </p:nvPicPr>
        <p:blipFill rotWithShape="1">
          <a:blip r:embed="rId3"/>
          <a:srcRect l="6045" t="29660" r="35868" b="36054"/>
          <a:stretch/>
        </p:blipFill>
        <p:spPr>
          <a:xfrm>
            <a:off x="1367686" y="2492829"/>
            <a:ext cx="9456628" cy="3139751"/>
          </a:xfrm>
          <a:prstGeom prst="rect">
            <a:avLst/>
          </a:prstGeom>
        </p:spPr>
      </p:pic>
    </p:spTree>
    <p:extLst>
      <p:ext uri="{BB962C8B-B14F-4D97-AF65-F5344CB8AC3E}">
        <p14:creationId xmlns:p14="http://schemas.microsoft.com/office/powerpoint/2010/main" val="2318535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Transform the Format to Date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‘Date’ column a date-time format with the time values all ending in 00:00:00. </a:t>
            </a:r>
          </a:p>
          <a:p>
            <a:r>
              <a:rPr lang="en-US" altLang="zh-TW" dirty="0"/>
              <a:t>Use </a:t>
            </a:r>
            <a:r>
              <a:rPr lang="en-US" altLang="zh-TW" dirty="0" err="1">
                <a:solidFill>
                  <a:srgbClr val="0000FF"/>
                </a:solidFill>
              </a:rPr>
              <a:t>to_date</a:t>
            </a:r>
            <a:r>
              <a:rPr lang="en-US" altLang="zh-TW" dirty="0">
                <a:solidFill>
                  <a:srgbClr val="0000FF"/>
                </a:solidFill>
              </a:rPr>
              <a:t>() </a:t>
            </a:r>
            <a:r>
              <a:rPr lang="en-US" altLang="zh-TW" dirty="0"/>
              <a:t>to transform the ‘</a:t>
            </a:r>
            <a:r>
              <a:rPr lang="en-US" altLang="zh-TW" dirty="0">
                <a:solidFill>
                  <a:srgbClr val="0000FF"/>
                </a:solidFill>
              </a:rPr>
              <a:t>Date</a:t>
            </a:r>
            <a:r>
              <a:rPr lang="en-US" altLang="zh-TW" dirty="0"/>
              <a:t>’ column to date format and use the </a:t>
            </a:r>
            <a:r>
              <a:rPr lang="en-US" altLang="zh-TW" dirty="0" err="1">
                <a:solidFill>
                  <a:srgbClr val="0000FF"/>
                </a:solidFill>
              </a:rPr>
              <a:t>withColumn</a:t>
            </a:r>
            <a:r>
              <a:rPr lang="en-US" altLang="zh-TW" dirty="0">
                <a:solidFill>
                  <a:srgbClr val="0000FF"/>
                </a:solidFill>
              </a:rPr>
              <a:t>() </a:t>
            </a:r>
            <a:r>
              <a:rPr lang="en-US" altLang="zh-TW" dirty="0"/>
              <a:t>to transform the </a:t>
            </a:r>
            <a:r>
              <a:rPr lang="en-US" altLang="zh-TW" dirty="0" err="1"/>
              <a:t>dataframe</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55</a:t>
            </a:fld>
            <a:endParaRPr lang="zh-TW" altLang="en-US" dirty="0"/>
          </a:p>
        </p:txBody>
      </p:sp>
      <p:pic>
        <p:nvPicPr>
          <p:cNvPr id="6" name="圖片 5">
            <a:extLst>
              <a:ext uri="{FF2B5EF4-FFF2-40B4-BE49-F238E27FC236}">
                <a16:creationId xmlns:a16="http://schemas.microsoft.com/office/drawing/2014/main" id="{59AF8B66-D1E5-DB34-41F4-B7016F4A20B6}"/>
              </a:ext>
            </a:extLst>
          </p:cNvPr>
          <p:cNvPicPr>
            <a:picLocks noChangeAspect="1"/>
          </p:cNvPicPr>
          <p:nvPr/>
        </p:nvPicPr>
        <p:blipFill rotWithShape="1">
          <a:blip r:embed="rId3"/>
          <a:srcRect l="5893" t="38503" r="56378" b="52381"/>
          <a:stretch/>
        </p:blipFill>
        <p:spPr>
          <a:xfrm>
            <a:off x="1303953" y="3853542"/>
            <a:ext cx="9584094" cy="1302506"/>
          </a:xfrm>
          <a:prstGeom prst="rect">
            <a:avLst/>
          </a:prstGeom>
        </p:spPr>
      </p:pic>
    </p:spTree>
    <p:extLst>
      <p:ext uri="{BB962C8B-B14F-4D97-AF65-F5344CB8AC3E}">
        <p14:creationId xmlns:p14="http://schemas.microsoft.com/office/powerpoint/2010/main" val="961194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Transform the Format to Date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567007"/>
            <a:ext cx="10918371" cy="4351338"/>
          </a:xfrm>
        </p:spPr>
        <p:txBody>
          <a:bodyPr/>
          <a:lstStyle/>
          <a:p>
            <a:r>
              <a:rPr lang="en-US" altLang="zh-TW" dirty="0"/>
              <a:t>The new ‘Date’ column without the timestamp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56</a:t>
            </a:fld>
            <a:endParaRPr lang="zh-TW" altLang="en-US" dirty="0"/>
          </a:p>
        </p:txBody>
      </p:sp>
      <p:pic>
        <p:nvPicPr>
          <p:cNvPr id="6" name="圖片 5">
            <a:extLst>
              <a:ext uri="{FF2B5EF4-FFF2-40B4-BE49-F238E27FC236}">
                <a16:creationId xmlns:a16="http://schemas.microsoft.com/office/drawing/2014/main" id="{AD6BE3F5-3C01-EA1B-AC89-689404732045}"/>
              </a:ext>
            </a:extLst>
          </p:cNvPr>
          <p:cNvPicPr>
            <a:picLocks noChangeAspect="1"/>
          </p:cNvPicPr>
          <p:nvPr/>
        </p:nvPicPr>
        <p:blipFill rotWithShape="1">
          <a:blip r:embed="rId3"/>
          <a:srcRect l="5893" t="50000" r="42372" b="11020"/>
          <a:stretch/>
        </p:blipFill>
        <p:spPr>
          <a:xfrm>
            <a:off x="2169367" y="2482814"/>
            <a:ext cx="7853266" cy="3328343"/>
          </a:xfrm>
          <a:prstGeom prst="rect">
            <a:avLst/>
          </a:prstGeom>
        </p:spPr>
      </p:pic>
    </p:spTree>
    <p:extLst>
      <p:ext uri="{BB962C8B-B14F-4D97-AF65-F5344CB8AC3E}">
        <p14:creationId xmlns:p14="http://schemas.microsoft.com/office/powerpoint/2010/main" val="1681250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Enumerate and Add the New Column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567007"/>
            <a:ext cx="10798629" cy="4351338"/>
          </a:xfrm>
        </p:spPr>
        <p:txBody>
          <a:bodyPr/>
          <a:lstStyle/>
          <a:p>
            <a:r>
              <a:rPr lang="en-US" altLang="zh-TW" dirty="0"/>
              <a:t>The </a:t>
            </a:r>
            <a:r>
              <a:rPr lang="en-US" altLang="zh-TW" dirty="0">
                <a:solidFill>
                  <a:srgbClr val="0000FF"/>
                </a:solidFill>
              </a:rPr>
              <a:t>enumerate() </a:t>
            </a:r>
            <a:r>
              <a:rPr lang="en-US" altLang="zh-TW" dirty="0"/>
              <a:t>is used to combine a traversable data object (such as a list) into an index sequence and list the data and its subscripts at the same time, which is generally used in the for loop.</a:t>
            </a:r>
          </a:p>
          <a:p>
            <a:r>
              <a:rPr lang="en-US" altLang="zh-TW" dirty="0">
                <a:solidFill>
                  <a:srgbClr val="0000FF"/>
                </a:solidFill>
              </a:rPr>
              <a:t>spit() </a:t>
            </a:r>
            <a:r>
              <a:rPr lang="en-US" altLang="zh-TW" dirty="0"/>
              <a:t>is used to split the date column by a ‘</a:t>
            </a:r>
            <a:r>
              <a:rPr lang="en-US" altLang="zh-TW" dirty="0">
                <a:solidFill>
                  <a:srgbClr val="0000FF"/>
                </a:solidFill>
              </a:rPr>
              <a:t>-</a:t>
            </a:r>
            <a:r>
              <a:rPr lang="en-US" altLang="zh-TW" dirty="0"/>
              <a:t>’ and then use </a:t>
            </a:r>
            <a:r>
              <a:rPr lang="en-US" altLang="zh-TW" dirty="0" err="1">
                <a:solidFill>
                  <a:srgbClr val="0000FF"/>
                </a:solidFill>
              </a:rPr>
              <a:t>withColumn</a:t>
            </a:r>
            <a:r>
              <a:rPr lang="en-US" altLang="zh-TW" dirty="0">
                <a:solidFill>
                  <a:srgbClr val="0000FF"/>
                </a:solidFill>
              </a:rPr>
              <a:t>() </a:t>
            </a:r>
            <a:r>
              <a:rPr lang="en-US" altLang="zh-TW" dirty="0"/>
              <a:t>to</a:t>
            </a:r>
            <a:r>
              <a:rPr lang="en-US" altLang="zh-TW" dirty="0">
                <a:solidFill>
                  <a:schemeClr val="accent1"/>
                </a:solidFill>
              </a:rPr>
              <a:t> </a:t>
            </a:r>
            <a:r>
              <a:rPr lang="en-US" altLang="zh-TW" dirty="0"/>
              <a:t>add a new column for the year, month, and day. </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57</a:t>
            </a:fld>
            <a:endParaRPr lang="zh-TW" altLang="en-US" dirty="0"/>
          </a:p>
        </p:txBody>
      </p:sp>
      <p:pic>
        <p:nvPicPr>
          <p:cNvPr id="7" name="圖片 6">
            <a:extLst>
              <a:ext uri="{FF2B5EF4-FFF2-40B4-BE49-F238E27FC236}">
                <a16:creationId xmlns:a16="http://schemas.microsoft.com/office/drawing/2014/main" id="{CFBE4F41-9A69-3EDF-EE56-FC7D23E35574}"/>
              </a:ext>
            </a:extLst>
          </p:cNvPr>
          <p:cNvPicPr>
            <a:picLocks noChangeAspect="1"/>
          </p:cNvPicPr>
          <p:nvPr/>
        </p:nvPicPr>
        <p:blipFill rotWithShape="1">
          <a:blip r:embed="rId3"/>
          <a:srcRect l="6071" t="36551" r="44821" b="41270"/>
          <a:stretch/>
        </p:blipFill>
        <p:spPr>
          <a:xfrm>
            <a:off x="681796" y="4001294"/>
            <a:ext cx="8483975" cy="2155380"/>
          </a:xfrm>
          <a:prstGeom prst="rect">
            <a:avLst/>
          </a:prstGeom>
        </p:spPr>
      </p:pic>
      <p:pic>
        <p:nvPicPr>
          <p:cNvPr id="9" name="圖片 8">
            <a:extLst>
              <a:ext uri="{FF2B5EF4-FFF2-40B4-BE49-F238E27FC236}">
                <a16:creationId xmlns:a16="http://schemas.microsoft.com/office/drawing/2014/main" id="{2C20A155-427B-F93A-797E-F56EFF832B75}"/>
              </a:ext>
            </a:extLst>
          </p:cNvPr>
          <p:cNvPicPr>
            <a:picLocks noChangeAspect="1"/>
          </p:cNvPicPr>
          <p:nvPr/>
        </p:nvPicPr>
        <p:blipFill rotWithShape="1">
          <a:blip r:embed="rId3"/>
          <a:srcRect l="9821" t="60000" r="80893" b="29372"/>
          <a:stretch/>
        </p:blipFill>
        <p:spPr>
          <a:xfrm>
            <a:off x="9322175" y="4419600"/>
            <a:ext cx="2435878" cy="1568289"/>
          </a:xfrm>
          <a:prstGeom prst="rect">
            <a:avLst/>
          </a:prstGeom>
        </p:spPr>
      </p:pic>
    </p:spTree>
    <p:extLst>
      <p:ext uri="{BB962C8B-B14F-4D97-AF65-F5344CB8AC3E}">
        <p14:creationId xmlns:p14="http://schemas.microsoft.com/office/powerpoint/2010/main" val="29029161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36525"/>
            <a:ext cx="10515600" cy="1325563"/>
          </a:xfrm>
        </p:spPr>
        <p:txBody>
          <a:bodyPr/>
          <a:lstStyle/>
          <a:p>
            <a:r>
              <a:rPr lang="en-US" altLang="zh-TW" dirty="0"/>
              <a:t>Enumerate and Add the New Column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62088"/>
            <a:ext cx="10515600" cy="4351338"/>
          </a:xfrm>
        </p:spPr>
        <p:txBody>
          <a:bodyPr/>
          <a:lstStyle/>
          <a:p>
            <a:r>
              <a:rPr lang="en-US" altLang="zh-TW" dirty="0"/>
              <a:t>The updated </a:t>
            </a:r>
            <a:r>
              <a:rPr lang="en-US" altLang="zh-TW" dirty="0" err="1"/>
              <a:t>dataframe</a:t>
            </a:r>
            <a:r>
              <a:rPr lang="en-US" altLang="zh-TW" dirty="0"/>
              <a:t> with the newly added columns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58</a:t>
            </a:fld>
            <a:endParaRPr lang="zh-TW" altLang="en-US" dirty="0"/>
          </a:p>
        </p:txBody>
      </p:sp>
      <p:pic>
        <p:nvPicPr>
          <p:cNvPr id="6" name="圖片 5">
            <a:extLst>
              <a:ext uri="{FF2B5EF4-FFF2-40B4-BE49-F238E27FC236}">
                <a16:creationId xmlns:a16="http://schemas.microsoft.com/office/drawing/2014/main" id="{62E2420F-C23D-33F7-54E1-095A260F2C7D}"/>
              </a:ext>
            </a:extLst>
          </p:cNvPr>
          <p:cNvPicPr>
            <a:picLocks noChangeAspect="1"/>
          </p:cNvPicPr>
          <p:nvPr/>
        </p:nvPicPr>
        <p:blipFill rotWithShape="1">
          <a:blip r:embed="rId2"/>
          <a:srcRect l="6199" t="36551" r="32271" b="9931"/>
          <a:stretch/>
        </p:blipFill>
        <p:spPr>
          <a:xfrm>
            <a:off x="2051180" y="2657215"/>
            <a:ext cx="8089640" cy="3957899"/>
          </a:xfrm>
          <a:prstGeom prst="rect">
            <a:avLst/>
          </a:prstGeom>
        </p:spPr>
      </p:pic>
    </p:spTree>
    <p:extLst>
      <p:ext uri="{BB962C8B-B14F-4D97-AF65-F5344CB8AC3E}">
        <p14:creationId xmlns:p14="http://schemas.microsoft.com/office/powerpoint/2010/main" val="464803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Convert Spark </a:t>
            </a:r>
            <a:r>
              <a:rPr lang="en-US" altLang="zh-TW" dirty="0" err="1"/>
              <a:t>Dataframe</a:t>
            </a:r>
            <a:r>
              <a:rPr lang="en-US" altLang="zh-TW" dirty="0"/>
              <a:t> to Pandas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Spark </a:t>
            </a:r>
            <a:r>
              <a:rPr lang="en-US" altLang="zh-TW" dirty="0" err="1"/>
              <a:t>dataframes</a:t>
            </a:r>
            <a:r>
              <a:rPr lang="en-US" altLang="zh-TW" dirty="0"/>
              <a:t> are more limited in visualization features than pandas </a:t>
            </a:r>
            <a:r>
              <a:rPr lang="en-US" altLang="zh-TW" dirty="0" err="1"/>
              <a:t>dataframes</a:t>
            </a:r>
            <a:r>
              <a:rPr lang="en-US" altLang="zh-TW" dirty="0"/>
              <a:t>.</a:t>
            </a:r>
          </a:p>
          <a:p>
            <a:r>
              <a:rPr lang="en-US" altLang="zh-TW" dirty="0"/>
              <a:t>Convert subset 2 columns ‘</a:t>
            </a:r>
            <a:r>
              <a:rPr lang="en-US" altLang="zh-TW" dirty="0">
                <a:solidFill>
                  <a:srgbClr val="0000FF"/>
                </a:solidFill>
              </a:rPr>
              <a:t>year</a:t>
            </a:r>
            <a:r>
              <a:rPr lang="en-US" altLang="zh-TW" dirty="0"/>
              <a:t>’ and ‘</a:t>
            </a:r>
            <a:r>
              <a:rPr lang="en-US" altLang="zh-TW" dirty="0">
                <a:solidFill>
                  <a:srgbClr val="0000FF"/>
                </a:solidFill>
              </a:rPr>
              <a:t>Adj Close</a:t>
            </a:r>
            <a:r>
              <a:rPr lang="en-US" altLang="zh-TW" dirty="0"/>
              <a:t>’ from Spark </a:t>
            </a:r>
            <a:r>
              <a:rPr lang="en-US" altLang="zh-TW" dirty="0" err="1"/>
              <a:t>dataframe</a:t>
            </a:r>
            <a:r>
              <a:rPr lang="en-US" altLang="zh-TW" dirty="0"/>
              <a:t> to a pandas </a:t>
            </a:r>
            <a:r>
              <a:rPr lang="en-US" altLang="zh-TW" dirty="0" err="1"/>
              <a:t>dataframe</a:t>
            </a:r>
            <a:r>
              <a:rPr lang="en-US" altLang="zh-TW" dirty="0"/>
              <a:t> by using </a:t>
            </a:r>
            <a:r>
              <a:rPr lang="en-US" altLang="zh-TW" dirty="0" err="1">
                <a:solidFill>
                  <a:srgbClr val="0000FF"/>
                </a:solidFill>
              </a:rPr>
              <a:t>toPandas</a:t>
            </a:r>
            <a:r>
              <a:rPr lang="en-US" altLang="zh-TW" dirty="0">
                <a:solidFill>
                  <a:srgbClr val="0000FF"/>
                </a:solidFill>
              </a:rPr>
              <a:t>() </a:t>
            </a:r>
            <a:r>
              <a:rPr lang="en-US" altLang="zh-TW" dirty="0"/>
              <a:t>for plotting a line chart. </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59</a:t>
            </a:fld>
            <a:endParaRPr lang="zh-TW" altLang="en-US" dirty="0"/>
          </a:p>
        </p:txBody>
      </p:sp>
      <p:pic>
        <p:nvPicPr>
          <p:cNvPr id="6" name="圖片 5">
            <a:extLst>
              <a:ext uri="{FF2B5EF4-FFF2-40B4-BE49-F238E27FC236}">
                <a16:creationId xmlns:a16="http://schemas.microsoft.com/office/drawing/2014/main" id="{2C4D730B-88C8-9BD2-3CA0-D2E74FEE55BE}"/>
              </a:ext>
            </a:extLst>
          </p:cNvPr>
          <p:cNvPicPr>
            <a:picLocks noChangeAspect="1"/>
          </p:cNvPicPr>
          <p:nvPr/>
        </p:nvPicPr>
        <p:blipFill rotWithShape="1">
          <a:blip r:embed="rId3"/>
          <a:srcRect l="6275" t="39320" r="51862" b="55646"/>
          <a:stretch/>
        </p:blipFill>
        <p:spPr>
          <a:xfrm>
            <a:off x="1101987" y="4256315"/>
            <a:ext cx="9988025" cy="675609"/>
          </a:xfrm>
          <a:prstGeom prst="rect">
            <a:avLst/>
          </a:prstGeom>
        </p:spPr>
      </p:pic>
    </p:spTree>
    <p:extLst>
      <p:ext uri="{BB962C8B-B14F-4D97-AF65-F5344CB8AC3E}">
        <p14:creationId xmlns:p14="http://schemas.microsoft.com/office/powerpoint/2010/main" val="1537799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470CC-C676-5C4E-A438-BEEEFFC15C27}"/>
              </a:ext>
            </a:extLst>
          </p:cNvPr>
          <p:cNvSpPr>
            <a:spLocks noGrp="1"/>
          </p:cNvSpPr>
          <p:nvPr>
            <p:ph type="title"/>
          </p:nvPr>
        </p:nvSpPr>
        <p:spPr>
          <a:xfrm>
            <a:off x="359064" y="211342"/>
            <a:ext cx="11473873" cy="952440"/>
          </a:xfrm>
        </p:spPr>
        <p:txBody>
          <a:bodyPr>
            <a:noAutofit/>
          </a:bodyPr>
          <a:lstStyle/>
          <a:p>
            <a:r>
              <a:rPr kumimoji="1" lang="en-US" altLang="zh-TW" spc="-100" dirty="0"/>
              <a:t>Connect Colab into Google Drive (Cont’d )</a:t>
            </a:r>
            <a:endParaRPr kumimoji="1" lang="zh-TW" altLang="en-US" spc="-100" dirty="0"/>
          </a:p>
        </p:txBody>
      </p:sp>
      <p:sp>
        <p:nvSpPr>
          <p:cNvPr id="3" name="文字版面配置區 2">
            <a:extLst>
              <a:ext uri="{FF2B5EF4-FFF2-40B4-BE49-F238E27FC236}">
                <a16:creationId xmlns:a16="http://schemas.microsoft.com/office/drawing/2014/main" id="{1ADEE027-3C47-C946-B189-43CB819A9148}"/>
              </a:ext>
            </a:extLst>
          </p:cNvPr>
          <p:cNvSpPr>
            <a:spLocks noGrp="1"/>
          </p:cNvSpPr>
          <p:nvPr>
            <p:ph idx="1"/>
          </p:nvPr>
        </p:nvSpPr>
        <p:spPr>
          <a:xfrm>
            <a:off x="838200" y="1163782"/>
            <a:ext cx="10515600" cy="952441"/>
          </a:xfrm>
        </p:spPr>
        <p:txBody>
          <a:bodyPr/>
          <a:lstStyle/>
          <a:p>
            <a:r>
              <a:rPr kumimoji="1" lang="en-US" altLang="zh-TW" dirty="0"/>
              <a:t>Search Colab and install it.</a:t>
            </a:r>
            <a:endParaRPr kumimoji="1" lang="zh-TW" altLang="en-US" dirty="0"/>
          </a:p>
        </p:txBody>
      </p:sp>
      <p:sp>
        <p:nvSpPr>
          <p:cNvPr id="4" name="投影片編號版面配置區 3">
            <a:extLst>
              <a:ext uri="{FF2B5EF4-FFF2-40B4-BE49-F238E27FC236}">
                <a16:creationId xmlns:a16="http://schemas.microsoft.com/office/drawing/2014/main" id="{C2B33278-3433-E64A-B523-A8970CC5F843}"/>
              </a:ext>
            </a:extLst>
          </p:cNvPr>
          <p:cNvSpPr>
            <a:spLocks noGrp="1"/>
          </p:cNvSpPr>
          <p:nvPr>
            <p:ph type="sldNum" sz="quarter" idx="12"/>
          </p:nvPr>
        </p:nvSpPr>
        <p:spPr/>
        <p:txBody>
          <a:bodyPr/>
          <a:lstStyle/>
          <a:p>
            <a:fld id="{00000000-1234-1234-1234-123412341234}" type="slidenum">
              <a:rPr lang="en-US" smtClean="0"/>
              <a:pPr/>
              <a:t>6</a:t>
            </a:fld>
            <a:endParaRPr lang="en-US" dirty="0"/>
          </a:p>
        </p:txBody>
      </p:sp>
      <p:pic>
        <p:nvPicPr>
          <p:cNvPr id="7" name="圖片 6">
            <a:extLst>
              <a:ext uri="{FF2B5EF4-FFF2-40B4-BE49-F238E27FC236}">
                <a16:creationId xmlns:a16="http://schemas.microsoft.com/office/drawing/2014/main" id="{2159D0E3-93B3-4846-B7BA-62862C579B79}"/>
              </a:ext>
            </a:extLst>
          </p:cNvPr>
          <p:cNvPicPr>
            <a:picLocks noChangeAspect="1"/>
          </p:cNvPicPr>
          <p:nvPr/>
        </p:nvPicPr>
        <p:blipFill>
          <a:blip r:embed="rId3"/>
          <a:stretch>
            <a:fillRect/>
          </a:stretch>
        </p:blipFill>
        <p:spPr>
          <a:xfrm>
            <a:off x="980151" y="2532689"/>
            <a:ext cx="4995388" cy="3406641"/>
          </a:xfrm>
          <a:prstGeom prst="rect">
            <a:avLst/>
          </a:prstGeom>
        </p:spPr>
      </p:pic>
      <p:pic>
        <p:nvPicPr>
          <p:cNvPr id="8" name="圖片 7">
            <a:extLst>
              <a:ext uri="{FF2B5EF4-FFF2-40B4-BE49-F238E27FC236}">
                <a16:creationId xmlns:a16="http://schemas.microsoft.com/office/drawing/2014/main" id="{1BAFB43F-EBF6-4063-91E6-229B76255041}"/>
              </a:ext>
            </a:extLst>
          </p:cNvPr>
          <p:cNvPicPr>
            <a:picLocks noChangeAspect="1"/>
          </p:cNvPicPr>
          <p:nvPr/>
        </p:nvPicPr>
        <p:blipFill>
          <a:blip r:embed="rId4"/>
          <a:stretch>
            <a:fillRect/>
          </a:stretch>
        </p:blipFill>
        <p:spPr>
          <a:xfrm>
            <a:off x="6358412" y="2532688"/>
            <a:ext cx="4995388" cy="3406641"/>
          </a:xfrm>
          <a:prstGeom prst="rect">
            <a:avLst/>
          </a:prstGeom>
        </p:spPr>
      </p:pic>
    </p:spTree>
    <p:extLst>
      <p:ext uri="{BB962C8B-B14F-4D97-AF65-F5344CB8AC3E}">
        <p14:creationId xmlns:p14="http://schemas.microsoft.com/office/powerpoint/2010/main" val="973153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198" y="5896"/>
            <a:ext cx="10515600" cy="1325563"/>
          </a:xfrm>
        </p:spPr>
        <p:txBody>
          <a:bodyPr/>
          <a:lstStyle/>
          <a:p>
            <a:r>
              <a:rPr lang="en-US" altLang="zh-TW" dirty="0"/>
              <a:t>Import matplotlib</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60</a:t>
            </a:fld>
            <a:endParaRPr lang="zh-TW" altLang="en-US" dirty="0"/>
          </a:p>
        </p:txBody>
      </p:sp>
      <p:pic>
        <p:nvPicPr>
          <p:cNvPr id="6" name="圖片 5">
            <a:extLst>
              <a:ext uri="{FF2B5EF4-FFF2-40B4-BE49-F238E27FC236}">
                <a16:creationId xmlns:a16="http://schemas.microsoft.com/office/drawing/2014/main" id="{46909F8E-1517-FC02-9833-8B128AF34D9A}"/>
              </a:ext>
            </a:extLst>
          </p:cNvPr>
          <p:cNvPicPr>
            <a:picLocks noChangeAspect="1"/>
          </p:cNvPicPr>
          <p:nvPr/>
        </p:nvPicPr>
        <p:blipFill rotWithShape="1">
          <a:blip r:embed="rId3"/>
          <a:srcRect l="5859" t="36551" r="59453" b="34862"/>
          <a:stretch/>
        </p:blipFill>
        <p:spPr>
          <a:xfrm>
            <a:off x="2969757" y="3640328"/>
            <a:ext cx="6252482" cy="2898584"/>
          </a:xfrm>
          <a:prstGeom prst="rect">
            <a:avLst/>
          </a:prstGeom>
        </p:spPr>
      </p:pic>
      <p:sp>
        <p:nvSpPr>
          <p:cNvPr id="5" name="內容版面配置區 2">
            <a:extLst>
              <a:ext uri="{FF2B5EF4-FFF2-40B4-BE49-F238E27FC236}">
                <a16:creationId xmlns:a16="http://schemas.microsoft.com/office/drawing/2014/main" id="{C99ABD44-7883-033F-43C7-9C8084A6FEBA}"/>
              </a:ext>
            </a:extLst>
          </p:cNvPr>
          <p:cNvSpPr txBox="1">
            <a:spLocks/>
          </p:cNvSpPr>
          <p:nvPr/>
        </p:nvSpPr>
        <p:spPr>
          <a:xfrm>
            <a:off x="838198" y="1407659"/>
            <a:ext cx="106244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800" dirty="0">
                <a:solidFill>
                  <a:srgbClr val="0000FF"/>
                </a:solidFill>
              </a:rPr>
              <a:t>matplotlib</a:t>
            </a:r>
            <a:r>
              <a:rPr lang="en-US" altLang="zh-TW" sz="2800" dirty="0"/>
              <a:t> is a classic library for visualizing data with Python, available for Python development environments such as Google </a:t>
            </a:r>
            <a:r>
              <a:rPr lang="en-US" altLang="zh-TW" sz="2800" dirty="0" err="1"/>
              <a:t>Colab</a:t>
            </a:r>
            <a:r>
              <a:rPr lang="en-US" altLang="zh-TW" sz="2800" dirty="0"/>
              <a:t>.</a:t>
            </a:r>
            <a:endParaRPr lang="en-US" altLang="zh-TW" dirty="0">
              <a:solidFill>
                <a:schemeClr val="accent1"/>
              </a:solidFill>
            </a:endParaRPr>
          </a:p>
          <a:p>
            <a:r>
              <a:rPr lang="en-US" altLang="zh-TW" dirty="0" err="1">
                <a:solidFill>
                  <a:srgbClr val="0000FF"/>
                </a:solidFill>
              </a:rPr>
              <a:t>set_index</a:t>
            </a:r>
            <a:r>
              <a:rPr lang="en-US" altLang="zh-TW" dirty="0">
                <a:solidFill>
                  <a:srgbClr val="0000FF"/>
                </a:solidFill>
              </a:rPr>
              <a:t>()</a:t>
            </a:r>
            <a:r>
              <a:rPr lang="en-US" altLang="zh-TW" dirty="0"/>
              <a:t>:</a:t>
            </a:r>
            <a:r>
              <a:rPr lang="en-US" altLang="zh-TW" dirty="0">
                <a:solidFill>
                  <a:schemeClr val="accent1"/>
                </a:solidFill>
              </a:rPr>
              <a:t> </a:t>
            </a:r>
            <a:r>
              <a:rPr lang="en-US" altLang="zh-TW" dirty="0"/>
              <a:t>Set the </a:t>
            </a:r>
            <a:r>
              <a:rPr lang="en-US" altLang="zh-TW" dirty="0" err="1"/>
              <a:t>dataframe</a:t>
            </a:r>
            <a:r>
              <a:rPr lang="en-US" altLang="zh-TW" dirty="0"/>
              <a:t> index to ‘</a:t>
            </a:r>
            <a:r>
              <a:rPr lang="en-US" altLang="zh-TW" dirty="0">
                <a:solidFill>
                  <a:srgbClr val="0000FF"/>
                </a:solidFill>
              </a:rPr>
              <a:t>year</a:t>
            </a:r>
            <a:r>
              <a:rPr lang="en-US" altLang="zh-TW" dirty="0"/>
              <a:t>’.</a:t>
            </a:r>
          </a:p>
          <a:p>
            <a:r>
              <a:rPr lang="en-US" altLang="zh-TW" dirty="0">
                <a:solidFill>
                  <a:srgbClr val="0000FF"/>
                </a:solidFill>
              </a:rPr>
              <a:t>plot() </a:t>
            </a:r>
            <a:r>
              <a:rPr lang="en-US" altLang="zh-TW" dirty="0"/>
              <a:t>which “</a:t>
            </a:r>
            <a:r>
              <a:rPr lang="en-US" altLang="zh-TW" dirty="0">
                <a:solidFill>
                  <a:srgbClr val="0000FF"/>
                </a:solidFill>
              </a:rPr>
              <a:t>grid=True</a:t>
            </a:r>
            <a:r>
              <a:rPr lang="en-US" altLang="zh-TW" dirty="0"/>
              <a:t>”</a:t>
            </a:r>
            <a:r>
              <a:rPr lang="en-US" altLang="zh-TW" dirty="0">
                <a:solidFill>
                  <a:schemeClr val="accent1"/>
                </a:solidFill>
              </a:rPr>
              <a:t> </a:t>
            </a:r>
            <a:r>
              <a:rPr lang="en-US" altLang="zh-TW" dirty="0"/>
              <a:t>is used to display the grid in the figure. </a:t>
            </a:r>
          </a:p>
        </p:txBody>
      </p:sp>
    </p:spTree>
    <p:extLst>
      <p:ext uri="{BB962C8B-B14F-4D97-AF65-F5344CB8AC3E}">
        <p14:creationId xmlns:p14="http://schemas.microsoft.com/office/powerpoint/2010/main" val="2368561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Time-series vs. Stock Quote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39049"/>
            <a:ext cx="10515600" cy="4351338"/>
          </a:xfrm>
        </p:spPr>
        <p:txBody>
          <a:bodyPr/>
          <a:lstStyle/>
          <a:p>
            <a:r>
              <a:rPr lang="en-US" altLang="zh-TW" dirty="0"/>
              <a:t>The final time-series vs. stock quote plot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61</a:t>
            </a:fld>
            <a:endParaRPr lang="zh-TW" altLang="en-US" dirty="0"/>
          </a:p>
        </p:txBody>
      </p:sp>
      <p:pic>
        <p:nvPicPr>
          <p:cNvPr id="7" name="圖片 6">
            <a:extLst>
              <a:ext uri="{FF2B5EF4-FFF2-40B4-BE49-F238E27FC236}">
                <a16:creationId xmlns:a16="http://schemas.microsoft.com/office/drawing/2014/main" id="{35D2D202-D33D-FDED-B4DB-2AA7AF5CF6E8}"/>
              </a:ext>
            </a:extLst>
          </p:cNvPr>
          <p:cNvPicPr>
            <a:picLocks noChangeAspect="1"/>
          </p:cNvPicPr>
          <p:nvPr/>
        </p:nvPicPr>
        <p:blipFill rotWithShape="1">
          <a:blip r:embed="rId3"/>
          <a:srcRect l="6874" t="29524" r="23391" b="19206"/>
          <a:stretch/>
        </p:blipFill>
        <p:spPr>
          <a:xfrm>
            <a:off x="1061357" y="2192131"/>
            <a:ext cx="10069286" cy="4164219"/>
          </a:xfrm>
          <a:prstGeom prst="rect">
            <a:avLst/>
          </a:prstGeom>
        </p:spPr>
      </p:pic>
    </p:spTree>
    <p:extLst>
      <p:ext uri="{BB962C8B-B14F-4D97-AF65-F5344CB8AC3E}">
        <p14:creationId xmlns:p14="http://schemas.microsoft.com/office/powerpoint/2010/main" val="2631034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Remove Null Values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solidFill>
                  <a:srgbClr val="0000FF"/>
                </a:solidFill>
              </a:rPr>
              <a:t>shape</a:t>
            </a:r>
            <a:r>
              <a:rPr lang="en-US" altLang="zh-TW" dirty="0"/>
              <a:t> function is used to get the count of the (rows, columns).</a:t>
            </a:r>
          </a:p>
          <a:p>
            <a:endParaRPr lang="en-US" altLang="zh-TW" u="sng" dirty="0"/>
          </a:p>
          <a:p>
            <a:pPr marL="0" indent="0">
              <a:buNone/>
            </a:pPr>
            <a:endParaRPr lang="en-US" altLang="zh-TW" u="sng" dirty="0"/>
          </a:p>
          <a:p>
            <a:pPr marL="0" indent="0">
              <a:buNone/>
            </a:pPr>
            <a:endParaRPr lang="en-US" altLang="zh-TW" sz="800" u="sng" dirty="0"/>
          </a:p>
          <a:p>
            <a:pPr marL="0" indent="0">
              <a:buNone/>
            </a:pPr>
            <a:endParaRPr lang="en-US" altLang="zh-TW" sz="800" u="sng" dirty="0"/>
          </a:p>
          <a:p>
            <a:r>
              <a:rPr lang="en-US" altLang="zh-TW" dirty="0" err="1">
                <a:solidFill>
                  <a:srgbClr val="0000FF"/>
                </a:solidFill>
              </a:rPr>
              <a:t>dropna</a:t>
            </a:r>
            <a:r>
              <a:rPr lang="en-US" altLang="zh-TW" dirty="0">
                <a:solidFill>
                  <a:srgbClr val="0000FF"/>
                </a:solidFill>
              </a:rPr>
              <a:t>()</a:t>
            </a:r>
            <a:r>
              <a:rPr lang="en-US" altLang="zh-TW" dirty="0"/>
              <a:t>:</a:t>
            </a:r>
            <a:r>
              <a:rPr lang="en-US" altLang="zh-TW" dirty="0">
                <a:solidFill>
                  <a:srgbClr val="0000FF"/>
                </a:solidFill>
              </a:rPr>
              <a:t> </a:t>
            </a:r>
            <a:r>
              <a:rPr lang="en-US" altLang="zh-TW" dirty="0"/>
              <a:t>Find the null value of the </a:t>
            </a:r>
            <a:r>
              <a:rPr lang="en-US" altLang="zh-TW" dirty="0" err="1"/>
              <a:t>dataframe</a:t>
            </a:r>
            <a:r>
              <a:rPr lang="en-US" altLang="zh-TW" dirty="0"/>
              <a:t>, delete the row or column where the null value is located, and return the new </a:t>
            </a:r>
            <a:r>
              <a:rPr lang="en-US" altLang="zh-TW" dirty="0" err="1"/>
              <a:t>dataframe</a:t>
            </a:r>
            <a:r>
              <a:rPr lang="en-US" altLang="zh-TW" dirty="0"/>
              <a:t>.</a:t>
            </a:r>
            <a:endParaRPr lang="zh-TW" altLang="en-US" u="sng"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62</a:t>
            </a:fld>
            <a:endParaRPr lang="zh-TW" altLang="en-US" dirty="0"/>
          </a:p>
        </p:txBody>
      </p:sp>
      <p:grpSp>
        <p:nvGrpSpPr>
          <p:cNvPr id="6" name="群組 5">
            <a:extLst>
              <a:ext uri="{FF2B5EF4-FFF2-40B4-BE49-F238E27FC236}">
                <a16:creationId xmlns:a16="http://schemas.microsoft.com/office/drawing/2014/main" id="{467A4E66-8B96-A279-D2A3-727E578FFE66}"/>
              </a:ext>
            </a:extLst>
          </p:cNvPr>
          <p:cNvGrpSpPr/>
          <p:nvPr/>
        </p:nvGrpSpPr>
        <p:grpSpPr>
          <a:xfrm>
            <a:off x="2452229" y="2376560"/>
            <a:ext cx="7287541" cy="875715"/>
            <a:chOff x="1196467" y="2596829"/>
            <a:chExt cx="7287541" cy="875715"/>
          </a:xfrm>
        </p:grpSpPr>
        <p:pic>
          <p:nvPicPr>
            <p:cNvPr id="8" name="圖片 7">
              <a:extLst>
                <a:ext uri="{FF2B5EF4-FFF2-40B4-BE49-F238E27FC236}">
                  <a16:creationId xmlns:a16="http://schemas.microsoft.com/office/drawing/2014/main" id="{FE6EF431-B34D-4D6A-C6F7-6945ECDC0CED}"/>
                </a:ext>
              </a:extLst>
            </p:cNvPr>
            <p:cNvPicPr>
              <a:picLocks noChangeAspect="1"/>
            </p:cNvPicPr>
            <p:nvPr/>
          </p:nvPicPr>
          <p:blipFill rotWithShape="1">
            <a:blip r:embed="rId3"/>
            <a:srcRect l="6123" t="36551" r="75203" b="57921"/>
            <a:stretch/>
          </p:blipFill>
          <p:spPr>
            <a:xfrm>
              <a:off x="1196467" y="2596829"/>
              <a:ext cx="4779010" cy="795787"/>
            </a:xfrm>
            <a:prstGeom prst="rect">
              <a:avLst/>
            </a:prstGeom>
          </p:spPr>
        </p:pic>
        <p:pic>
          <p:nvPicPr>
            <p:cNvPr id="5" name="圖片 4">
              <a:extLst>
                <a:ext uri="{FF2B5EF4-FFF2-40B4-BE49-F238E27FC236}">
                  <a16:creationId xmlns:a16="http://schemas.microsoft.com/office/drawing/2014/main" id="{C23D6714-BD1D-FDA1-3CB4-77039D004C57}"/>
                </a:ext>
              </a:extLst>
            </p:cNvPr>
            <p:cNvPicPr>
              <a:picLocks noChangeAspect="1"/>
            </p:cNvPicPr>
            <p:nvPr/>
          </p:nvPicPr>
          <p:blipFill rotWithShape="1">
            <a:blip r:embed="rId3"/>
            <a:srcRect l="9997" t="42917" r="82405" b="51867"/>
            <a:stretch/>
          </p:blipFill>
          <p:spPr>
            <a:xfrm>
              <a:off x="6216525" y="2596829"/>
              <a:ext cx="2267483" cy="875715"/>
            </a:xfrm>
            <a:prstGeom prst="rect">
              <a:avLst/>
            </a:prstGeom>
          </p:spPr>
        </p:pic>
      </p:grpSp>
      <p:grpSp>
        <p:nvGrpSpPr>
          <p:cNvPr id="10" name="群組 9">
            <a:extLst>
              <a:ext uri="{FF2B5EF4-FFF2-40B4-BE49-F238E27FC236}">
                <a16:creationId xmlns:a16="http://schemas.microsoft.com/office/drawing/2014/main" id="{DFA90DD4-62C3-F96A-19F6-0566F61A37C9}"/>
              </a:ext>
            </a:extLst>
          </p:cNvPr>
          <p:cNvGrpSpPr/>
          <p:nvPr/>
        </p:nvGrpSpPr>
        <p:grpSpPr>
          <a:xfrm>
            <a:off x="2452229" y="5090064"/>
            <a:ext cx="6425695" cy="978011"/>
            <a:chOff x="2394873" y="4623368"/>
            <a:chExt cx="6425695" cy="978011"/>
          </a:xfrm>
        </p:grpSpPr>
        <p:pic>
          <p:nvPicPr>
            <p:cNvPr id="7" name="圖片 6">
              <a:extLst>
                <a:ext uri="{FF2B5EF4-FFF2-40B4-BE49-F238E27FC236}">
                  <a16:creationId xmlns:a16="http://schemas.microsoft.com/office/drawing/2014/main" id="{FED53805-6110-D7EE-4F77-6C2D09C6B661}"/>
                </a:ext>
              </a:extLst>
            </p:cNvPr>
            <p:cNvPicPr>
              <a:picLocks noChangeAspect="1"/>
            </p:cNvPicPr>
            <p:nvPr/>
          </p:nvPicPr>
          <p:blipFill rotWithShape="1">
            <a:blip r:embed="rId3"/>
            <a:srcRect l="6123" t="50912" r="75203" b="42940"/>
            <a:stretch/>
          </p:blipFill>
          <p:spPr>
            <a:xfrm>
              <a:off x="2394873" y="4623368"/>
              <a:ext cx="4836365" cy="895690"/>
            </a:xfrm>
            <a:prstGeom prst="rect">
              <a:avLst/>
            </a:prstGeom>
          </p:spPr>
        </p:pic>
        <p:pic>
          <p:nvPicPr>
            <p:cNvPr id="9" name="圖片 8">
              <a:extLst>
                <a:ext uri="{FF2B5EF4-FFF2-40B4-BE49-F238E27FC236}">
                  <a16:creationId xmlns:a16="http://schemas.microsoft.com/office/drawing/2014/main" id="{6B5B57CD-941C-8E57-E572-6ECF9B8FEAD6}"/>
                </a:ext>
              </a:extLst>
            </p:cNvPr>
            <p:cNvPicPr>
              <a:picLocks noChangeAspect="1"/>
            </p:cNvPicPr>
            <p:nvPr/>
          </p:nvPicPr>
          <p:blipFill rotWithShape="1">
            <a:blip r:embed="rId3"/>
            <a:srcRect l="9631" t="57728" r="86177" b="36735"/>
            <a:stretch/>
          </p:blipFill>
          <p:spPr>
            <a:xfrm>
              <a:off x="7531481" y="4643628"/>
              <a:ext cx="1289087" cy="957751"/>
            </a:xfrm>
            <a:prstGeom prst="rect">
              <a:avLst/>
            </a:prstGeom>
          </p:spPr>
        </p:pic>
      </p:grpSp>
    </p:spTree>
    <p:extLst>
      <p:ext uri="{BB962C8B-B14F-4D97-AF65-F5344CB8AC3E}">
        <p14:creationId xmlns:p14="http://schemas.microsoft.com/office/powerpoint/2010/main" val="396217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Apple Stock Stats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row count, mean, standard deviation, minimum, and maximum values of the statistics for </a:t>
            </a:r>
            <a:r>
              <a:rPr lang="en-US" altLang="zh-TW" dirty="0">
                <a:solidFill>
                  <a:srgbClr val="0000FF"/>
                </a:solidFill>
              </a:rPr>
              <a:t>Open</a:t>
            </a:r>
            <a:r>
              <a:rPr lang="en-US" altLang="zh-TW" dirty="0"/>
              <a:t>,</a:t>
            </a:r>
            <a:r>
              <a:rPr lang="en-US" altLang="zh-TW" dirty="0">
                <a:solidFill>
                  <a:srgbClr val="0000FF"/>
                </a:solidFill>
              </a:rPr>
              <a:t> High</a:t>
            </a:r>
            <a:r>
              <a:rPr lang="en-US" altLang="zh-TW" dirty="0"/>
              <a:t>,</a:t>
            </a:r>
            <a:r>
              <a:rPr lang="en-US" altLang="zh-TW" dirty="0">
                <a:solidFill>
                  <a:srgbClr val="0000FF"/>
                </a:solidFill>
              </a:rPr>
              <a:t> Low</a:t>
            </a:r>
            <a:r>
              <a:rPr lang="en-US" altLang="zh-TW" dirty="0"/>
              <a:t>,</a:t>
            </a:r>
            <a:r>
              <a:rPr lang="en-US" altLang="zh-TW" dirty="0">
                <a:solidFill>
                  <a:srgbClr val="0000FF"/>
                </a:solidFill>
              </a:rPr>
              <a:t> Close</a:t>
            </a:r>
            <a:r>
              <a:rPr lang="en-US" altLang="zh-TW" dirty="0"/>
              <a:t>,</a:t>
            </a:r>
            <a:r>
              <a:rPr lang="en-US" altLang="zh-TW" dirty="0">
                <a:solidFill>
                  <a:schemeClr val="accent1"/>
                </a:solidFill>
              </a:rPr>
              <a:t> </a:t>
            </a:r>
            <a:r>
              <a:rPr lang="en-US" altLang="zh-TW" dirty="0"/>
              <a:t>and</a:t>
            </a:r>
            <a:r>
              <a:rPr lang="en-US" altLang="zh-TW" dirty="0">
                <a:solidFill>
                  <a:schemeClr val="accent1"/>
                </a:solidFill>
              </a:rPr>
              <a:t> </a:t>
            </a:r>
            <a:r>
              <a:rPr lang="en-US" altLang="zh-TW" dirty="0">
                <a:solidFill>
                  <a:srgbClr val="0000FF"/>
                </a:solidFill>
              </a:rPr>
              <a:t>Adj Close </a:t>
            </a:r>
            <a:r>
              <a:rPr lang="en-US" altLang="zh-TW" dirty="0"/>
              <a:t>can be seen in the following screenshot.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63</a:t>
            </a:fld>
            <a:endParaRPr lang="zh-TW" altLang="en-US" dirty="0"/>
          </a:p>
        </p:txBody>
      </p:sp>
      <p:pic>
        <p:nvPicPr>
          <p:cNvPr id="6" name="圖片 5">
            <a:extLst>
              <a:ext uri="{FF2B5EF4-FFF2-40B4-BE49-F238E27FC236}">
                <a16:creationId xmlns:a16="http://schemas.microsoft.com/office/drawing/2014/main" id="{87CF6030-AA4C-2B05-521B-F4102418EB23}"/>
              </a:ext>
            </a:extLst>
          </p:cNvPr>
          <p:cNvPicPr>
            <a:picLocks noChangeAspect="1"/>
          </p:cNvPicPr>
          <p:nvPr/>
        </p:nvPicPr>
        <p:blipFill rotWithShape="1">
          <a:blip r:embed="rId3"/>
          <a:srcRect l="6122" t="43673" r="19720" b="21497"/>
          <a:stretch/>
        </p:blipFill>
        <p:spPr>
          <a:xfrm>
            <a:off x="710034" y="3331127"/>
            <a:ext cx="10771932" cy="2845836"/>
          </a:xfrm>
          <a:prstGeom prst="rect">
            <a:avLst/>
          </a:prstGeom>
        </p:spPr>
      </p:pic>
    </p:spTree>
    <p:extLst>
      <p:ext uri="{BB962C8B-B14F-4D97-AF65-F5344CB8AC3E}">
        <p14:creationId xmlns:p14="http://schemas.microsoft.com/office/powerpoint/2010/main" val="2464440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Get the Number of Trading Days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Use the </a:t>
            </a:r>
            <a:r>
              <a:rPr lang="en-US" altLang="zh-TW" dirty="0" err="1">
                <a:solidFill>
                  <a:srgbClr val="0000FF"/>
                </a:solidFill>
              </a:rPr>
              <a:t>groupBy</a:t>
            </a:r>
            <a:r>
              <a:rPr lang="en-US" altLang="zh-TW" dirty="0">
                <a:solidFill>
                  <a:srgbClr val="0000FF"/>
                </a:solidFill>
              </a:rPr>
              <a:t>() </a:t>
            </a:r>
            <a:r>
              <a:rPr lang="en-US" altLang="zh-TW" dirty="0"/>
              <a:t>to group the ‘</a:t>
            </a:r>
            <a:r>
              <a:rPr lang="en-US" altLang="zh-TW" dirty="0">
                <a:solidFill>
                  <a:srgbClr val="0000FF"/>
                </a:solidFill>
              </a:rPr>
              <a:t>year</a:t>
            </a:r>
            <a:r>
              <a:rPr lang="en-US" altLang="zh-TW" dirty="0"/>
              <a:t>’ column by the ‘</a:t>
            </a:r>
            <a:r>
              <a:rPr lang="en-US" altLang="zh-TW" dirty="0">
                <a:solidFill>
                  <a:srgbClr val="0000FF"/>
                </a:solidFill>
              </a:rPr>
              <a:t>Adj Close</a:t>
            </a:r>
            <a:r>
              <a:rPr lang="en-US" altLang="zh-TW" dirty="0"/>
              <a:t>’ count to get the total number of stock trading days for each year.</a:t>
            </a:r>
          </a:p>
          <a:p>
            <a:r>
              <a:rPr lang="en-US" altLang="zh-TW" dirty="0" err="1">
                <a:solidFill>
                  <a:srgbClr val="0000FF"/>
                </a:solidFill>
              </a:rPr>
              <a:t>withColumnRenamed</a:t>
            </a:r>
            <a:r>
              <a:rPr lang="en-US" altLang="zh-TW" dirty="0">
                <a:solidFill>
                  <a:srgbClr val="0000FF"/>
                </a:solidFill>
              </a:rPr>
              <a:t>() </a:t>
            </a:r>
            <a:r>
              <a:rPr lang="en-US" altLang="zh-TW" dirty="0"/>
              <a:t>is used to rename the column from ‘</a:t>
            </a:r>
            <a:r>
              <a:rPr lang="en-US" altLang="zh-TW" dirty="0">
                <a:solidFill>
                  <a:srgbClr val="0000FF"/>
                </a:solidFill>
              </a:rPr>
              <a:t>count (Adj Close)</a:t>
            </a:r>
            <a:r>
              <a:rPr lang="en-US" altLang="zh-TW" dirty="0"/>
              <a:t>’ to ‘</a:t>
            </a:r>
            <a:r>
              <a:rPr lang="en-US" altLang="zh-TW" dirty="0">
                <a:solidFill>
                  <a:srgbClr val="0000FF"/>
                </a:solidFill>
              </a:rPr>
              <a:t>Row Count</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64</a:t>
            </a:fld>
            <a:endParaRPr lang="zh-TW" altLang="en-US" dirty="0"/>
          </a:p>
        </p:txBody>
      </p:sp>
      <p:pic>
        <p:nvPicPr>
          <p:cNvPr id="6" name="圖片 5">
            <a:extLst>
              <a:ext uri="{FF2B5EF4-FFF2-40B4-BE49-F238E27FC236}">
                <a16:creationId xmlns:a16="http://schemas.microsoft.com/office/drawing/2014/main" id="{BC99B8D0-EB1E-D725-D672-DC61B135D57E}"/>
              </a:ext>
            </a:extLst>
          </p:cNvPr>
          <p:cNvPicPr>
            <a:picLocks noChangeAspect="1"/>
          </p:cNvPicPr>
          <p:nvPr/>
        </p:nvPicPr>
        <p:blipFill rotWithShape="1">
          <a:blip r:embed="rId3"/>
          <a:srcRect l="6046" t="39047" r="34643" b="45171"/>
          <a:stretch/>
        </p:blipFill>
        <p:spPr>
          <a:xfrm>
            <a:off x="890766" y="3946851"/>
            <a:ext cx="10410468" cy="1558212"/>
          </a:xfrm>
          <a:prstGeom prst="rect">
            <a:avLst/>
          </a:prstGeom>
        </p:spPr>
      </p:pic>
    </p:spTree>
    <p:extLst>
      <p:ext uri="{BB962C8B-B14F-4D97-AF65-F5344CB8AC3E}">
        <p14:creationId xmlns:p14="http://schemas.microsoft.com/office/powerpoint/2010/main" val="3620574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Get the Number of Trading Days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825625"/>
            <a:ext cx="6836229" cy="4351338"/>
          </a:xfrm>
        </p:spPr>
        <p:txBody>
          <a:bodyPr>
            <a:normAutofit/>
          </a:bodyPr>
          <a:lstStyle/>
          <a:p>
            <a:pPr>
              <a:lnSpc>
                <a:spcPct val="130000"/>
              </a:lnSpc>
            </a:pPr>
            <a:r>
              <a:rPr lang="en-US" altLang="zh-TW" sz="3200" dirty="0"/>
              <a:t>The </a:t>
            </a:r>
            <a:r>
              <a:rPr lang="en-US" altLang="zh-TW" sz="3200" dirty="0" err="1"/>
              <a:t>dataframe</a:t>
            </a:r>
            <a:r>
              <a:rPr lang="en-US" altLang="zh-TW" sz="3200" dirty="0"/>
              <a:t> to get a total count of stock trading days per year is shown in the figure.</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a:xfrm>
            <a:off x="11462656" y="6354761"/>
            <a:ext cx="652365" cy="365125"/>
          </a:xfrm>
        </p:spPr>
        <p:txBody>
          <a:bodyPr/>
          <a:lstStyle/>
          <a:p>
            <a:fld id="{C4228B2F-DCD5-4BFB-98DD-2DA449AD3239}" type="slidenum">
              <a:rPr lang="zh-TW" altLang="en-US" smtClean="0"/>
              <a:pPr/>
              <a:t>65</a:t>
            </a:fld>
            <a:endParaRPr lang="zh-TW" altLang="en-US" dirty="0"/>
          </a:p>
        </p:txBody>
      </p:sp>
      <p:pic>
        <p:nvPicPr>
          <p:cNvPr id="6" name="圖片 5">
            <a:extLst>
              <a:ext uri="{FF2B5EF4-FFF2-40B4-BE49-F238E27FC236}">
                <a16:creationId xmlns:a16="http://schemas.microsoft.com/office/drawing/2014/main" id="{F055196C-E050-B149-7EB0-8CA2BAAA3B5B}"/>
              </a:ext>
            </a:extLst>
          </p:cNvPr>
          <p:cNvPicPr>
            <a:picLocks noChangeAspect="1"/>
          </p:cNvPicPr>
          <p:nvPr/>
        </p:nvPicPr>
        <p:blipFill rotWithShape="1">
          <a:blip r:embed="rId2"/>
          <a:srcRect l="5357" t="30958" r="80791" b="12036"/>
          <a:stretch/>
        </p:blipFill>
        <p:spPr>
          <a:xfrm>
            <a:off x="8201553" y="1690688"/>
            <a:ext cx="2172533" cy="5029198"/>
          </a:xfrm>
          <a:prstGeom prst="rect">
            <a:avLst/>
          </a:prstGeom>
        </p:spPr>
      </p:pic>
    </p:spTree>
    <p:extLst>
      <p:ext uri="{BB962C8B-B14F-4D97-AF65-F5344CB8AC3E}">
        <p14:creationId xmlns:p14="http://schemas.microsoft.com/office/powerpoint/2010/main" val="558807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Training Data &amp; Testing Data</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data between 2017 and 2018 represents approximately 7% of the total data and is used to be testing data.</a:t>
            </a:r>
          </a:p>
          <a:p>
            <a:r>
              <a:rPr lang="en-US" altLang="zh-TW" dirty="0"/>
              <a:t>The remaining 93% of the dataset will be used for training purposes (training data) between 2000 and 2016.</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66</a:t>
            </a:fld>
            <a:endParaRPr lang="zh-TW" altLang="en-US" dirty="0"/>
          </a:p>
        </p:txBody>
      </p:sp>
      <p:pic>
        <p:nvPicPr>
          <p:cNvPr id="6" name="圖片 5">
            <a:extLst>
              <a:ext uri="{FF2B5EF4-FFF2-40B4-BE49-F238E27FC236}">
                <a16:creationId xmlns:a16="http://schemas.microsoft.com/office/drawing/2014/main" id="{A46BF868-9DFD-F3E1-ECD1-D0CD6360DBE3}"/>
              </a:ext>
            </a:extLst>
          </p:cNvPr>
          <p:cNvPicPr>
            <a:picLocks noChangeAspect="1"/>
          </p:cNvPicPr>
          <p:nvPr/>
        </p:nvPicPr>
        <p:blipFill rotWithShape="1">
          <a:blip r:embed="rId3"/>
          <a:srcRect l="5740" t="29796" r="67398" b="61905"/>
          <a:stretch/>
        </p:blipFill>
        <p:spPr>
          <a:xfrm>
            <a:off x="1871978" y="4016684"/>
            <a:ext cx="8448044" cy="1468178"/>
          </a:xfrm>
          <a:prstGeom prst="rect">
            <a:avLst/>
          </a:prstGeom>
        </p:spPr>
      </p:pic>
    </p:spTree>
    <p:extLst>
      <p:ext uri="{BB962C8B-B14F-4D97-AF65-F5344CB8AC3E}">
        <p14:creationId xmlns:p14="http://schemas.microsoft.com/office/powerpoint/2010/main" val="218603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Training Data &amp; Testing Data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training dataset (</a:t>
            </a:r>
            <a:r>
              <a:rPr lang="en-US" altLang="zh-TW" dirty="0" err="1"/>
              <a:t>trainDF</a:t>
            </a:r>
            <a:r>
              <a:rPr lang="en-US" altLang="zh-TW" dirty="0"/>
              <a:t>) contains 4,277 rows.</a:t>
            </a:r>
          </a:p>
          <a:p>
            <a:endParaRPr lang="en-US" altLang="zh-TW" dirty="0"/>
          </a:p>
          <a:p>
            <a:endParaRPr lang="en-US" altLang="zh-TW" dirty="0"/>
          </a:p>
          <a:p>
            <a:endParaRPr lang="en-US" altLang="zh-TW" dirty="0"/>
          </a:p>
          <a:p>
            <a:r>
              <a:rPr lang="en-US" altLang="zh-TW" dirty="0"/>
              <a:t>The testing dataset (</a:t>
            </a:r>
            <a:r>
              <a:rPr lang="en-US" altLang="zh-TW" dirty="0" err="1"/>
              <a:t>testDF</a:t>
            </a:r>
            <a:r>
              <a:rPr lang="en-US" altLang="zh-TW" dirty="0"/>
              <a:t>) contains 333 rows.</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67</a:t>
            </a:fld>
            <a:endParaRPr lang="zh-TW" altLang="en-US" dirty="0"/>
          </a:p>
        </p:txBody>
      </p:sp>
      <p:grpSp>
        <p:nvGrpSpPr>
          <p:cNvPr id="9" name="群組 8">
            <a:extLst>
              <a:ext uri="{FF2B5EF4-FFF2-40B4-BE49-F238E27FC236}">
                <a16:creationId xmlns:a16="http://schemas.microsoft.com/office/drawing/2014/main" id="{4696F9AB-69AB-4F68-CBFC-F8FEA0E06327}"/>
              </a:ext>
            </a:extLst>
          </p:cNvPr>
          <p:cNvGrpSpPr/>
          <p:nvPr/>
        </p:nvGrpSpPr>
        <p:grpSpPr>
          <a:xfrm>
            <a:off x="1514671" y="2424307"/>
            <a:ext cx="6997957" cy="736133"/>
            <a:chOff x="1514671" y="2612572"/>
            <a:chExt cx="6997957" cy="736133"/>
          </a:xfrm>
        </p:grpSpPr>
        <p:pic>
          <p:nvPicPr>
            <p:cNvPr id="6" name="圖片 5">
              <a:extLst>
                <a:ext uri="{FF2B5EF4-FFF2-40B4-BE49-F238E27FC236}">
                  <a16:creationId xmlns:a16="http://schemas.microsoft.com/office/drawing/2014/main" id="{69609D75-B847-AAF9-4B80-D5AA5037091F}"/>
                </a:ext>
              </a:extLst>
            </p:cNvPr>
            <p:cNvPicPr>
              <a:picLocks noChangeAspect="1"/>
            </p:cNvPicPr>
            <p:nvPr/>
          </p:nvPicPr>
          <p:blipFill rotWithShape="1">
            <a:blip r:embed="rId3"/>
            <a:srcRect l="5970" t="41224" r="72602" b="53257"/>
            <a:stretch/>
          </p:blipFill>
          <p:spPr>
            <a:xfrm>
              <a:off x="1514671" y="2612572"/>
              <a:ext cx="4710004" cy="682382"/>
            </a:xfrm>
            <a:prstGeom prst="rect">
              <a:avLst/>
            </a:prstGeom>
          </p:spPr>
        </p:pic>
        <p:pic>
          <p:nvPicPr>
            <p:cNvPr id="5" name="圖片 4">
              <a:extLst>
                <a:ext uri="{FF2B5EF4-FFF2-40B4-BE49-F238E27FC236}">
                  <a16:creationId xmlns:a16="http://schemas.microsoft.com/office/drawing/2014/main" id="{DA466737-1467-6864-36CE-C97B0044C8A8}"/>
                </a:ext>
              </a:extLst>
            </p:cNvPr>
            <p:cNvPicPr>
              <a:picLocks noChangeAspect="1"/>
            </p:cNvPicPr>
            <p:nvPr/>
          </p:nvPicPr>
          <p:blipFill rotWithShape="1">
            <a:blip r:embed="rId3"/>
            <a:srcRect l="9997" t="47881" r="82386" b="47142"/>
            <a:stretch/>
          </p:blipFill>
          <p:spPr>
            <a:xfrm>
              <a:off x="6509657" y="2612572"/>
              <a:ext cx="2002971" cy="736133"/>
            </a:xfrm>
            <a:prstGeom prst="rect">
              <a:avLst/>
            </a:prstGeom>
          </p:spPr>
        </p:pic>
      </p:grpSp>
      <p:grpSp>
        <p:nvGrpSpPr>
          <p:cNvPr id="10" name="群組 9">
            <a:extLst>
              <a:ext uri="{FF2B5EF4-FFF2-40B4-BE49-F238E27FC236}">
                <a16:creationId xmlns:a16="http://schemas.microsoft.com/office/drawing/2014/main" id="{00ABA48C-8A06-CBEA-3E7B-2FD2A595345C}"/>
              </a:ext>
            </a:extLst>
          </p:cNvPr>
          <p:cNvGrpSpPr/>
          <p:nvPr/>
        </p:nvGrpSpPr>
        <p:grpSpPr>
          <a:xfrm>
            <a:off x="1514671" y="4593946"/>
            <a:ext cx="6910871" cy="772734"/>
            <a:chOff x="1514671" y="4833434"/>
            <a:chExt cx="6910871" cy="772734"/>
          </a:xfrm>
        </p:grpSpPr>
        <p:pic>
          <p:nvPicPr>
            <p:cNvPr id="7" name="圖片 6">
              <a:extLst>
                <a:ext uri="{FF2B5EF4-FFF2-40B4-BE49-F238E27FC236}">
                  <a16:creationId xmlns:a16="http://schemas.microsoft.com/office/drawing/2014/main" id="{16C339EC-0B5B-0B02-F33F-73FA3293685C}"/>
                </a:ext>
              </a:extLst>
            </p:cNvPr>
            <p:cNvPicPr>
              <a:picLocks noChangeAspect="1"/>
            </p:cNvPicPr>
            <p:nvPr/>
          </p:nvPicPr>
          <p:blipFill rotWithShape="1">
            <a:blip r:embed="rId3"/>
            <a:srcRect l="5970" t="56581" r="72602" b="37169"/>
            <a:stretch/>
          </p:blipFill>
          <p:spPr>
            <a:xfrm>
              <a:off x="1514671" y="4833434"/>
              <a:ext cx="4710004" cy="772734"/>
            </a:xfrm>
            <a:prstGeom prst="rect">
              <a:avLst/>
            </a:prstGeom>
          </p:spPr>
        </p:pic>
        <p:pic>
          <p:nvPicPr>
            <p:cNvPr id="8" name="圖片 7">
              <a:extLst>
                <a:ext uri="{FF2B5EF4-FFF2-40B4-BE49-F238E27FC236}">
                  <a16:creationId xmlns:a16="http://schemas.microsoft.com/office/drawing/2014/main" id="{903436D8-5B51-4E9B-033C-CD5BE4B6CE03}"/>
                </a:ext>
              </a:extLst>
            </p:cNvPr>
            <p:cNvPicPr>
              <a:picLocks noChangeAspect="1"/>
            </p:cNvPicPr>
            <p:nvPr/>
          </p:nvPicPr>
          <p:blipFill rotWithShape="1">
            <a:blip r:embed="rId3"/>
            <a:srcRect l="10192" t="63178" r="83232" b="31973"/>
            <a:stretch/>
          </p:blipFill>
          <p:spPr>
            <a:xfrm>
              <a:off x="6596742" y="4847678"/>
              <a:ext cx="1828800" cy="758490"/>
            </a:xfrm>
            <a:prstGeom prst="rect">
              <a:avLst/>
            </a:prstGeom>
          </p:spPr>
        </p:pic>
      </p:grpSp>
    </p:spTree>
    <p:extLst>
      <p:ext uri="{BB962C8B-B14F-4D97-AF65-F5344CB8AC3E}">
        <p14:creationId xmlns:p14="http://schemas.microsoft.com/office/powerpoint/2010/main" val="1645708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Apple’s Stock Price </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68424"/>
            <a:ext cx="10515600" cy="4351338"/>
          </a:xfrm>
        </p:spPr>
        <p:txBody>
          <a:bodyPr/>
          <a:lstStyle/>
          <a:p>
            <a:r>
              <a:rPr lang="en-US" altLang="zh-TW" dirty="0"/>
              <a:t>Use</a:t>
            </a:r>
            <a:r>
              <a:rPr lang="en-US" altLang="zh-TW" dirty="0">
                <a:solidFill>
                  <a:srgbClr val="0000FF"/>
                </a:solidFill>
              </a:rPr>
              <a:t> </a:t>
            </a:r>
            <a:r>
              <a:rPr lang="en-US" altLang="zh-TW" dirty="0" err="1">
                <a:solidFill>
                  <a:srgbClr val="0000FF"/>
                </a:solidFill>
              </a:rPr>
              <a:t>toPandas</a:t>
            </a:r>
            <a:r>
              <a:rPr lang="en-US" altLang="zh-TW" dirty="0">
                <a:solidFill>
                  <a:srgbClr val="0000FF"/>
                </a:solidFill>
              </a:rPr>
              <a:t>() </a:t>
            </a:r>
            <a:r>
              <a:rPr lang="en-US" altLang="zh-TW" dirty="0"/>
              <a:t>to</a:t>
            </a:r>
            <a:r>
              <a:rPr lang="en-US" altLang="zh-TW" dirty="0">
                <a:solidFill>
                  <a:srgbClr val="0000FF"/>
                </a:solidFill>
              </a:rPr>
              <a:t> </a:t>
            </a:r>
            <a:r>
              <a:rPr lang="en-US" altLang="zh-TW" dirty="0"/>
              <a:t>convert the </a:t>
            </a:r>
            <a:r>
              <a:rPr lang="en-US" altLang="zh-TW" dirty="0" err="1"/>
              <a:t>trainDF</a:t>
            </a:r>
            <a:r>
              <a:rPr lang="en-US" altLang="zh-TW" dirty="0"/>
              <a:t>.</a:t>
            </a:r>
          </a:p>
          <a:p>
            <a:r>
              <a:rPr lang="en-US" altLang="zh-TW" dirty="0"/>
              <a:t>Leverage the built-in graphing capabilities in matplotlib to visualize the data.</a:t>
            </a:r>
          </a:p>
          <a:p>
            <a:r>
              <a:rPr lang="en-US" altLang="zh-TW" dirty="0"/>
              <a:t>Show Apple's stock price from 2000 to 2016.</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68</a:t>
            </a:fld>
            <a:endParaRPr lang="zh-TW" altLang="en-US" dirty="0"/>
          </a:p>
        </p:txBody>
      </p:sp>
      <p:pic>
        <p:nvPicPr>
          <p:cNvPr id="6" name="圖片 5">
            <a:extLst>
              <a:ext uri="{FF2B5EF4-FFF2-40B4-BE49-F238E27FC236}">
                <a16:creationId xmlns:a16="http://schemas.microsoft.com/office/drawing/2014/main" id="{00BC9BFB-8976-40B1-59AC-5024E3CEBBD7}"/>
              </a:ext>
            </a:extLst>
          </p:cNvPr>
          <p:cNvPicPr>
            <a:picLocks noChangeAspect="1"/>
          </p:cNvPicPr>
          <p:nvPr/>
        </p:nvPicPr>
        <p:blipFill rotWithShape="1">
          <a:blip r:embed="rId3"/>
          <a:srcRect l="6276" t="46259" r="44668" b="32244"/>
          <a:stretch/>
        </p:blipFill>
        <p:spPr>
          <a:xfrm>
            <a:off x="1824615" y="3614056"/>
            <a:ext cx="8542769" cy="2105706"/>
          </a:xfrm>
          <a:prstGeom prst="rect">
            <a:avLst/>
          </a:prstGeom>
        </p:spPr>
      </p:pic>
    </p:spTree>
    <p:extLst>
      <p:ext uri="{BB962C8B-B14F-4D97-AF65-F5344CB8AC3E}">
        <p14:creationId xmlns:p14="http://schemas.microsoft.com/office/powerpoint/2010/main" val="3364441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Apple’s Stock Price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49935"/>
            <a:ext cx="10515600" cy="4351338"/>
          </a:xfrm>
        </p:spPr>
        <p:txBody>
          <a:bodyPr/>
          <a:lstStyle/>
          <a:p>
            <a:r>
              <a:rPr lang="en-US" altLang="zh-TW" dirty="0"/>
              <a:t>A line chart showing Apple's stock price from 2000 to 2016.</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a:xfrm>
            <a:off x="9274629" y="6356350"/>
            <a:ext cx="2743200" cy="365125"/>
          </a:xfrm>
        </p:spPr>
        <p:txBody>
          <a:bodyPr/>
          <a:lstStyle/>
          <a:p>
            <a:fld id="{C4228B2F-DCD5-4BFB-98DD-2DA449AD3239}" type="slidenum">
              <a:rPr lang="zh-TW" altLang="en-US" smtClean="0"/>
              <a:pPr/>
              <a:t>69</a:t>
            </a:fld>
            <a:endParaRPr lang="zh-TW" altLang="en-US" dirty="0"/>
          </a:p>
        </p:txBody>
      </p:sp>
      <p:pic>
        <p:nvPicPr>
          <p:cNvPr id="7" name="圖片 6">
            <a:extLst>
              <a:ext uri="{FF2B5EF4-FFF2-40B4-BE49-F238E27FC236}">
                <a16:creationId xmlns:a16="http://schemas.microsoft.com/office/drawing/2014/main" id="{2843A911-274B-83C3-62AC-EE27520F3A17}"/>
              </a:ext>
            </a:extLst>
          </p:cNvPr>
          <p:cNvPicPr>
            <a:picLocks noChangeAspect="1"/>
          </p:cNvPicPr>
          <p:nvPr/>
        </p:nvPicPr>
        <p:blipFill rotWithShape="1">
          <a:blip r:embed="rId3"/>
          <a:srcRect l="6874" t="36551" r="23303" b="13701"/>
          <a:stretch/>
        </p:blipFill>
        <p:spPr>
          <a:xfrm>
            <a:off x="1017814" y="2285887"/>
            <a:ext cx="10156372" cy="4070463"/>
          </a:xfrm>
          <a:prstGeom prst="rect">
            <a:avLst/>
          </a:prstGeom>
        </p:spPr>
      </p:pic>
    </p:spTree>
    <p:extLst>
      <p:ext uri="{BB962C8B-B14F-4D97-AF65-F5344CB8AC3E}">
        <p14:creationId xmlns:p14="http://schemas.microsoft.com/office/powerpoint/2010/main" val="2902962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F827663-8DB0-FA47-8486-BCA929B69D24}"/>
              </a:ext>
            </a:extLst>
          </p:cNvPr>
          <p:cNvSpPr>
            <a:spLocks noGrp="1"/>
          </p:cNvSpPr>
          <p:nvPr>
            <p:ph idx="1"/>
          </p:nvPr>
        </p:nvSpPr>
        <p:spPr>
          <a:xfrm>
            <a:off x="838200" y="1163782"/>
            <a:ext cx="10515600" cy="5013181"/>
          </a:xfrm>
        </p:spPr>
        <p:txBody>
          <a:bodyPr/>
          <a:lstStyle/>
          <a:p>
            <a:r>
              <a:rPr kumimoji="1" lang="en-US" altLang="zh-TW" dirty="0"/>
              <a:t>After installation, you can create a new Colab notebook.</a:t>
            </a:r>
            <a:endParaRPr kumimoji="1" lang="zh-TW" altLang="en-US" dirty="0"/>
          </a:p>
        </p:txBody>
      </p:sp>
      <p:sp>
        <p:nvSpPr>
          <p:cNvPr id="4" name="投影片編號版面配置區 3">
            <a:extLst>
              <a:ext uri="{FF2B5EF4-FFF2-40B4-BE49-F238E27FC236}">
                <a16:creationId xmlns:a16="http://schemas.microsoft.com/office/drawing/2014/main" id="{22F4A373-C961-FD4C-B4EB-9DBE814BD6A6}"/>
              </a:ext>
            </a:extLst>
          </p:cNvPr>
          <p:cNvSpPr>
            <a:spLocks noGrp="1"/>
          </p:cNvSpPr>
          <p:nvPr>
            <p:ph type="sldNum" sz="quarter" idx="12"/>
          </p:nvPr>
        </p:nvSpPr>
        <p:spPr/>
        <p:txBody>
          <a:bodyPr/>
          <a:lstStyle/>
          <a:p>
            <a:fld id="{00000000-1234-1234-1234-123412341234}" type="slidenum">
              <a:rPr lang="en-US" smtClean="0"/>
              <a:pPr/>
              <a:t>7</a:t>
            </a:fld>
            <a:endParaRPr lang="en-US" dirty="0"/>
          </a:p>
        </p:txBody>
      </p:sp>
      <p:pic>
        <p:nvPicPr>
          <p:cNvPr id="5" name="圖片 4">
            <a:extLst>
              <a:ext uri="{FF2B5EF4-FFF2-40B4-BE49-F238E27FC236}">
                <a16:creationId xmlns:a16="http://schemas.microsoft.com/office/drawing/2014/main" id="{24684077-A671-6F48-A575-DBBC70AFE133}"/>
              </a:ext>
            </a:extLst>
          </p:cNvPr>
          <p:cNvPicPr>
            <a:picLocks noChangeAspect="1"/>
          </p:cNvPicPr>
          <p:nvPr/>
        </p:nvPicPr>
        <p:blipFill>
          <a:blip r:embed="rId3"/>
          <a:stretch>
            <a:fillRect/>
          </a:stretch>
        </p:blipFill>
        <p:spPr>
          <a:xfrm>
            <a:off x="2085977" y="1974343"/>
            <a:ext cx="8020047" cy="4202620"/>
          </a:xfrm>
          <a:prstGeom prst="rect">
            <a:avLst/>
          </a:prstGeom>
        </p:spPr>
      </p:pic>
      <p:sp>
        <p:nvSpPr>
          <p:cNvPr id="8" name="標題 1">
            <a:extLst>
              <a:ext uri="{FF2B5EF4-FFF2-40B4-BE49-F238E27FC236}">
                <a16:creationId xmlns:a16="http://schemas.microsoft.com/office/drawing/2014/main" id="{4C9D6199-41EF-4FA1-9B46-0D68A34A0C66}"/>
              </a:ext>
            </a:extLst>
          </p:cNvPr>
          <p:cNvSpPr>
            <a:spLocks noGrp="1"/>
          </p:cNvSpPr>
          <p:nvPr>
            <p:ph type="title"/>
          </p:nvPr>
        </p:nvSpPr>
        <p:spPr>
          <a:xfrm>
            <a:off x="359064" y="211342"/>
            <a:ext cx="11473873" cy="952440"/>
          </a:xfrm>
        </p:spPr>
        <p:txBody>
          <a:bodyPr>
            <a:noAutofit/>
          </a:bodyPr>
          <a:lstStyle/>
          <a:p>
            <a:r>
              <a:rPr kumimoji="1" lang="en-US" altLang="zh-TW" spc="-100" dirty="0"/>
              <a:t>Connect Colab into Google Drive (Cont’d )</a:t>
            </a:r>
            <a:endParaRPr kumimoji="1" lang="zh-TW" altLang="en-US" spc="-100" dirty="0"/>
          </a:p>
        </p:txBody>
      </p:sp>
      <p:sp>
        <p:nvSpPr>
          <p:cNvPr id="6" name="矩形 5">
            <a:extLst>
              <a:ext uri="{FF2B5EF4-FFF2-40B4-BE49-F238E27FC236}">
                <a16:creationId xmlns:a16="http://schemas.microsoft.com/office/drawing/2014/main" id="{0C840C7A-E187-4CE8-B4E1-2C03A2B629AD}"/>
              </a:ext>
            </a:extLst>
          </p:cNvPr>
          <p:cNvSpPr/>
          <p:nvPr/>
        </p:nvSpPr>
        <p:spPr>
          <a:xfrm>
            <a:off x="4343918" y="4513118"/>
            <a:ext cx="1853682" cy="236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0084E877-277B-4DA8-A00E-FA47F6EED045}"/>
              </a:ext>
            </a:extLst>
          </p:cNvPr>
          <p:cNvSpPr/>
          <p:nvPr/>
        </p:nvSpPr>
        <p:spPr>
          <a:xfrm>
            <a:off x="6197600" y="5349079"/>
            <a:ext cx="1853682" cy="236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3719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Apple’s Stock Price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325563"/>
            <a:ext cx="10515600" cy="4351338"/>
          </a:xfrm>
        </p:spPr>
        <p:txBody>
          <a:bodyPr/>
          <a:lstStyle/>
          <a:p>
            <a:r>
              <a:rPr lang="en-US" altLang="zh-TW" dirty="0"/>
              <a:t>Use</a:t>
            </a:r>
            <a:r>
              <a:rPr lang="en-US" altLang="zh-TW" dirty="0">
                <a:solidFill>
                  <a:srgbClr val="0000FF"/>
                </a:solidFill>
              </a:rPr>
              <a:t> </a:t>
            </a:r>
            <a:r>
              <a:rPr lang="en-US" altLang="zh-TW" dirty="0" err="1">
                <a:solidFill>
                  <a:srgbClr val="0000FF"/>
                </a:solidFill>
              </a:rPr>
              <a:t>toPandas</a:t>
            </a:r>
            <a:r>
              <a:rPr lang="en-US" altLang="zh-TW" dirty="0">
                <a:solidFill>
                  <a:srgbClr val="0000FF"/>
                </a:solidFill>
              </a:rPr>
              <a:t>() </a:t>
            </a:r>
            <a:r>
              <a:rPr lang="en-US" altLang="zh-TW" dirty="0"/>
              <a:t>to</a:t>
            </a:r>
            <a:r>
              <a:rPr lang="en-US" altLang="zh-TW" dirty="0">
                <a:solidFill>
                  <a:srgbClr val="0000FF"/>
                </a:solidFill>
              </a:rPr>
              <a:t> </a:t>
            </a:r>
            <a:r>
              <a:rPr lang="en-US" altLang="zh-TW" dirty="0"/>
              <a:t>convert the </a:t>
            </a:r>
            <a:r>
              <a:rPr lang="en-US" altLang="zh-TW" dirty="0" err="1"/>
              <a:t>testDF</a:t>
            </a:r>
            <a:r>
              <a:rPr lang="en-US" altLang="zh-TW" dirty="0"/>
              <a:t>.</a:t>
            </a:r>
          </a:p>
          <a:p>
            <a:r>
              <a:rPr lang="en-US" altLang="zh-TW" dirty="0"/>
              <a:t>Leverage matplotlib to visualize the data.</a:t>
            </a:r>
          </a:p>
          <a:p>
            <a:r>
              <a:rPr lang="en-US" altLang="zh-TW" dirty="0"/>
              <a:t>Show Apple's stock price from 2017 to 2018.</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70</a:t>
            </a:fld>
            <a:endParaRPr lang="zh-TW" altLang="en-US" dirty="0"/>
          </a:p>
        </p:txBody>
      </p:sp>
      <p:pic>
        <p:nvPicPr>
          <p:cNvPr id="6" name="圖片 5">
            <a:extLst>
              <a:ext uri="{FF2B5EF4-FFF2-40B4-BE49-F238E27FC236}">
                <a16:creationId xmlns:a16="http://schemas.microsoft.com/office/drawing/2014/main" id="{301BCA35-AF29-CDBC-968C-425DF60C935E}"/>
              </a:ext>
            </a:extLst>
          </p:cNvPr>
          <p:cNvPicPr>
            <a:picLocks noChangeAspect="1"/>
          </p:cNvPicPr>
          <p:nvPr/>
        </p:nvPicPr>
        <p:blipFill rotWithShape="1">
          <a:blip r:embed="rId3"/>
          <a:srcRect l="6199" t="34694" r="46122" b="43945"/>
          <a:stretch/>
        </p:blipFill>
        <p:spPr>
          <a:xfrm>
            <a:off x="1338249" y="3278934"/>
            <a:ext cx="9515499" cy="2397967"/>
          </a:xfrm>
          <a:prstGeom prst="rect">
            <a:avLst/>
          </a:prstGeom>
        </p:spPr>
      </p:pic>
    </p:spTree>
    <p:extLst>
      <p:ext uri="{BB962C8B-B14F-4D97-AF65-F5344CB8AC3E}">
        <p14:creationId xmlns:p14="http://schemas.microsoft.com/office/powerpoint/2010/main" val="177420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Apple’s Stock Price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460821"/>
            <a:ext cx="10515600" cy="4351338"/>
          </a:xfrm>
        </p:spPr>
        <p:txBody>
          <a:bodyPr/>
          <a:lstStyle/>
          <a:p>
            <a:r>
              <a:rPr lang="en-US" altLang="zh-TW" dirty="0"/>
              <a:t>A line chart showing Apple's stock price from 2017 to 2018.</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71</a:t>
            </a:fld>
            <a:endParaRPr lang="zh-TW" altLang="en-US" dirty="0"/>
          </a:p>
        </p:txBody>
      </p:sp>
      <p:pic>
        <p:nvPicPr>
          <p:cNvPr id="7" name="圖片 6">
            <a:extLst>
              <a:ext uri="{FF2B5EF4-FFF2-40B4-BE49-F238E27FC236}">
                <a16:creationId xmlns:a16="http://schemas.microsoft.com/office/drawing/2014/main" id="{CCC67BC7-A487-2CBD-0DC3-E58DCEBF93A8}"/>
              </a:ext>
            </a:extLst>
          </p:cNvPr>
          <p:cNvPicPr>
            <a:picLocks noChangeAspect="1"/>
          </p:cNvPicPr>
          <p:nvPr/>
        </p:nvPicPr>
        <p:blipFill rotWithShape="1">
          <a:blip r:embed="rId3"/>
          <a:srcRect l="6874" t="40000" r="23391" b="9048"/>
          <a:stretch/>
        </p:blipFill>
        <p:spPr>
          <a:xfrm>
            <a:off x="1017813" y="2258325"/>
            <a:ext cx="10156371" cy="4174224"/>
          </a:xfrm>
          <a:prstGeom prst="rect">
            <a:avLst/>
          </a:prstGeom>
        </p:spPr>
      </p:pic>
    </p:spTree>
    <p:extLst>
      <p:ext uri="{BB962C8B-B14F-4D97-AF65-F5344CB8AC3E}">
        <p14:creationId xmlns:p14="http://schemas.microsoft.com/office/powerpoint/2010/main" val="2623360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Convert </a:t>
            </a:r>
            <a:r>
              <a:rPr lang="en-US" altLang="zh-TW" dirty="0" err="1"/>
              <a:t>Dataframe</a:t>
            </a:r>
            <a:r>
              <a:rPr lang="en-US" altLang="zh-TW" dirty="0"/>
              <a:t> to </a:t>
            </a:r>
            <a:r>
              <a:rPr lang="en-US" altLang="zh-TW" dirty="0" err="1"/>
              <a:t>Numpy</a:t>
            </a:r>
            <a:r>
              <a:rPr lang="en-US" altLang="zh-TW" dirty="0"/>
              <a:t> Array</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When working with neural networks, it is best to keep the values between 0 and 1 to match outcomes found in sigmoid or step functions. </a:t>
            </a:r>
          </a:p>
          <a:p>
            <a:r>
              <a:rPr lang="en-US" altLang="zh-TW" dirty="0"/>
              <a:t>We must first convert our </a:t>
            </a:r>
            <a:r>
              <a:rPr lang="en-US" altLang="zh-TW" dirty="0" err="1"/>
              <a:t>pyspark</a:t>
            </a:r>
            <a:r>
              <a:rPr lang="en-US" altLang="zh-TW" dirty="0"/>
              <a:t> </a:t>
            </a:r>
            <a:r>
              <a:rPr lang="en-US" altLang="zh-TW" dirty="0" err="1"/>
              <a:t>dataframes</a:t>
            </a:r>
            <a:r>
              <a:rPr lang="en-US" altLang="zh-TW" dirty="0"/>
              <a:t> (</a:t>
            </a:r>
            <a:r>
              <a:rPr lang="en-US" altLang="zh-TW" dirty="0" err="1">
                <a:solidFill>
                  <a:srgbClr val="0000FF"/>
                </a:solidFill>
              </a:rPr>
              <a:t>trainDF</a:t>
            </a:r>
            <a:r>
              <a:rPr lang="en-US" altLang="zh-TW" dirty="0"/>
              <a:t> and </a:t>
            </a:r>
            <a:r>
              <a:rPr lang="en-US" altLang="zh-TW" dirty="0" err="1">
                <a:solidFill>
                  <a:srgbClr val="0000FF"/>
                </a:solidFill>
              </a:rPr>
              <a:t>testDF</a:t>
            </a:r>
            <a:r>
              <a:rPr lang="en-US" altLang="zh-TW" dirty="0"/>
              <a:t>) into NumPy arrays: </a:t>
            </a:r>
            <a:r>
              <a:rPr lang="en-US" altLang="zh-TW" dirty="0" err="1">
                <a:solidFill>
                  <a:srgbClr val="0000FF"/>
                </a:solidFill>
              </a:rPr>
              <a:t>trainArray</a:t>
            </a:r>
            <a:r>
              <a:rPr lang="en-US" altLang="zh-TW" dirty="0"/>
              <a:t> and </a:t>
            </a:r>
            <a:r>
              <a:rPr lang="en-US" altLang="zh-TW" dirty="0" err="1">
                <a:solidFill>
                  <a:srgbClr val="0000FF"/>
                </a:solidFill>
              </a:rPr>
              <a:t>testArray</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72</a:t>
            </a:fld>
            <a:endParaRPr lang="zh-TW" altLang="en-US" dirty="0"/>
          </a:p>
        </p:txBody>
      </p:sp>
      <p:pic>
        <p:nvPicPr>
          <p:cNvPr id="8" name="圖片 7">
            <a:extLst>
              <a:ext uri="{FF2B5EF4-FFF2-40B4-BE49-F238E27FC236}">
                <a16:creationId xmlns:a16="http://schemas.microsoft.com/office/drawing/2014/main" id="{137E1174-5D47-76A3-C354-B2C3E1C2E0B9}"/>
              </a:ext>
            </a:extLst>
          </p:cNvPr>
          <p:cNvPicPr>
            <a:picLocks noChangeAspect="1"/>
          </p:cNvPicPr>
          <p:nvPr/>
        </p:nvPicPr>
        <p:blipFill rotWithShape="1">
          <a:blip r:embed="rId3"/>
          <a:srcRect l="6122" t="36551" r="19413" b="48027"/>
          <a:stretch/>
        </p:blipFill>
        <p:spPr>
          <a:xfrm>
            <a:off x="217852" y="4159203"/>
            <a:ext cx="11756295" cy="1369563"/>
          </a:xfrm>
          <a:prstGeom prst="rect">
            <a:avLst/>
          </a:prstGeom>
        </p:spPr>
      </p:pic>
    </p:spTree>
    <p:extLst>
      <p:ext uri="{BB962C8B-B14F-4D97-AF65-F5344CB8AC3E}">
        <p14:creationId xmlns:p14="http://schemas.microsoft.com/office/powerpoint/2010/main" val="4204880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Convert </a:t>
            </a:r>
            <a:r>
              <a:rPr lang="en-US" altLang="zh-TW" dirty="0" err="1"/>
              <a:t>Dataframe</a:t>
            </a:r>
            <a:r>
              <a:rPr lang="en-US" altLang="zh-TW" dirty="0"/>
              <a:t> to </a:t>
            </a:r>
            <a:r>
              <a:rPr lang="en-US" altLang="zh-TW" dirty="0" err="1"/>
              <a:t>Numpy</a:t>
            </a:r>
            <a:r>
              <a:rPr lang="en-US" altLang="zh-TW" dirty="0"/>
              <a:t> Array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711144"/>
            <a:ext cx="10787743" cy="4351338"/>
          </a:xfrm>
        </p:spPr>
        <p:txBody>
          <a:bodyPr/>
          <a:lstStyle/>
          <a:p>
            <a:r>
              <a:rPr lang="en-US" altLang="zh-TW" dirty="0"/>
              <a:t>The first values in ‘</a:t>
            </a:r>
            <a:r>
              <a:rPr lang="en-US" altLang="zh-TW" dirty="0" err="1">
                <a:solidFill>
                  <a:srgbClr val="0000FF"/>
                </a:solidFill>
              </a:rPr>
              <a:t>trainArray</a:t>
            </a:r>
            <a:r>
              <a:rPr lang="en-US" altLang="zh-TW" dirty="0"/>
              <a:t>’ and ‘</a:t>
            </a:r>
            <a:r>
              <a:rPr lang="en-US" altLang="zh-TW" dirty="0" err="1">
                <a:solidFill>
                  <a:srgbClr val="0000FF"/>
                </a:solidFill>
              </a:rPr>
              <a:t>testArray</a:t>
            </a:r>
            <a:r>
              <a:rPr lang="en-US" altLang="zh-TW" dirty="0"/>
              <a:t>’ are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73</a:t>
            </a:fld>
            <a:endParaRPr lang="zh-TW" altLang="en-US" dirty="0"/>
          </a:p>
        </p:txBody>
      </p:sp>
      <p:pic>
        <p:nvPicPr>
          <p:cNvPr id="6" name="圖片 5">
            <a:extLst>
              <a:ext uri="{FF2B5EF4-FFF2-40B4-BE49-F238E27FC236}">
                <a16:creationId xmlns:a16="http://schemas.microsoft.com/office/drawing/2014/main" id="{F0C22F86-5657-4538-A975-7453F5ED2AFA}"/>
              </a:ext>
            </a:extLst>
          </p:cNvPr>
          <p:cNvPicPr>
            <a:picLocks noChangeAspect="1"/>
          </p:cNvPicPr>
          <p:nvPr/>
        </p:nvPicPr>
        <p:blipFill rotWithShape="1">
          <a:blip r:embed="rId3"/>
          <a:srcRect l="6199" t="31702" r="44668" b="37414"/>
          <a:stretch/>
        </p:blipFill>
        <p:spPr>
          <a:xfrm>
            <a:off x="1948543" y="2564391"/>
            <a:ext cx="8294914" cy="2932939"/>
          </a:xfrm>
          <a:prstGeom prst="rect">
            <a:avLst/>
          </a:prstGeom>
        </p:spPr>
      </p:pic>
    </p:spTree>
    <p:extLst>
      <p:ext uri="{BB962C8B-B14F-4D97-AF65-F5344CB8AC3E}">
        <p14:creationId xmlns:p14="http://schemas.microsoft.com/office/powerpoint/2010/main" val="2630010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199" y="0"/>
            <a:ext cx="10515600" cy="1325563"/>
          </a:xfrm>
        </p:spPr>
        <p:txBody>
          <a:bodyPr/>
          <a:lstStyle/>
          <a:p>
            <a:r>
              <a:rPr lang="en-US" altLang="zh-TW" dirty="0"/>
              <a:t>Scale Array Values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325563"/>
                <a:ext cx="10515600" cy="4351338"/>
              </a:xfrm>
            </p:spPr>
            <p:txBody>
              <a:bodyPr/>
              <a:lstStyle/>
              <a:p>
                <a:r>
                  <a:rPr lang="en-US" altLang="zh-TW" dirty="0"/>
                  <a:t>Scale array values to a range between 0 and 1 which involves using the following formula: </a:t>
                </a:r>
              </a:p>
              <a:p>
                <a:pPr lvl="1"/>
                <a:r>
                  <a:rPr lang="en-US" altLang="zh-TW" sz="2600" dirty="0"/>
                  <a:t>scaled array value = </a:t>
                </a:r>
                <a14:m>
                  <m:oMath xmlns:m="http://schemas.openxmlformats.org/officeDocument/2006/math">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 − </m:t>
                    </m:r>
                    <m:r>
                      <m:rPr>
                        <m:sty m:val="p"/>
                      </m:rPr>
                      <a:rPr lang="en-US" altLang="zh-TW" sz="2600" i="1" dirty="0" smtClean="0">
                        <a:latin typeface="Cambria Math" panose="02040503050406030204" pitchFamily="18" charset="0"/>
                      </a:rPr>
                      <m:t>min</m:t>
                    </m:r>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 / (</m:t>
                    </m:r>
                    <m:r>
                      <m:rPr>
                        <m:sty m:val="p"/>
                      </m:rPr>
                      <a:rPr lang="en-US" altLang="zh-TW" sz="2600" i="1" dirty="0" smtClean="0">
                        <a:latin typeface="Cambria Math" panose="02040503050406030204" pitchFamily="18" charset="0"/>
                      </a:rPr>
                      <m:t>max</m:t>
                    </m:r>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 − </m:t>
                    </m:r>
                    <m:r>
                      <m:rPr>
                        <m:sty m:val="p"/>
                      </m:rPr>
                      <a:rPr lang="en-US" altLang="zh-TW" sz="2600" i="1" dirty="0" smtClean="0">
                        <a:latin typeface="Cambria Math" panose="02040503050406030204" pitchFamily="18" charset="0"/>
                      </a:rPr>
                      <m:t>min</m:t>
                    </m:r>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m:t>
                    </m:r>
                  </m:oMath>
                </a14:m>
                <a:r>
                  <a:rPr lang="en-US" altLang="zh-TW" sz="2800" dirty="0"/>
                  <a:t>.</a:t>
                </a:r>
              </a:p>
              <a:p>
                <a:r>
                  <a:rPr lang="en-US" altLang="zh-TW" dirty="0"/>
                  <a:t>We can use the </a:t>
                </a:r>
                <a:r>
                  <a:rPr lang="en-US" altLang="zh-TW" dirty="0" err="1">
                    <a:solidFill>
                      <a:srgbClr val="0000FF"/>
                    </a:solidFill>
                  </a:rPr>
                  <a:t>MinMaxScaler</a:t>
                </a:r>
                <a:r>
                  <a:rPr lang="en-US" altLang="zh-TW" dirty="0">
                    <a:solidFill>
                      <a:srgbClr val="0000FF"/>
                    </a:solidFill>
                  </a:rPr>
                  <a:t>() </a:t>
                </a:r>
                <a:r>
                  <a:rPr lang="en-US" altLang="zh-TW" dirty="0"/>
                  <a:t>from </a:t>
                </a:r>
                <a:r>
                  <a:rPr lang="en-US" altLang="zh-TW" dirty="0" err="1"/>
                  <a:t>sklearn</a:t>
                </a:r>
                <a:r>
                  <a:rPr lang="en-US" altLang="zh-TW" dirty="0"/>
                  <a:t> library to scale both array values in simple.</a:t>
                </a:r>
                <a:endParaRPr lang="zh-TW" altLang="en-US" dirty="0"/>
              </a:p>
            </p:txBody>
          </p:sp>
        </mc:Choice>
        <mc:Fallback xmlns="">
          <p:sp>
            <p:nvSpPr>
              <p:cNvPr id="3" name="內容版面配置區 2">
                <a:extLst>
                  <a:ext uri="{FF2B5EF4-FFF2-40B4-BE49-F238E27FC236}">
                    <a16:creationId xmlns:a16="http://schemas.microsoft.com/office/drawing/2014/main" id="{408A3369-3D29-2171-959C-2716BECF28CE}"/>
                  </a:ext>
                </a:extLst>
              </p:cNvPr>
              <p:cNvSpPr>
                <a:spLocks noGrp="1" noRot="1" noChangeAspect="1" noMove="1" noResize="1" noEditPoints="1" noAdjustHandles="1" noChangeArrowheads="1" noChangeShapeType="1" noTextEdit="1"/>
              </p:cNvSpPr>
              <p:nvPr>
                <p:ph idx="1"/>
              </p:nvPr>
            </p:nvSpPr>
            <p:spPr>
              <a:xfrm>
                <a:off x="838199" y="1325563"/>
                <a:ext cx="10515600" cy="4351338"/>
              </a:xfrm>
              <a:blipFill>
                <a:blip r:embed="rId3"/>
                <a:stretch>
                  <a:fillRect l="-986" t="-23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74</a:t>
            </a:fld>
            <a:endParaRPr lang="zh-TW" altLang="en-US" dirty="0"/>
          </a:p>
        </p:txBody>
      </p:sp>
      <p:pic>
        <p:nvPicPr>
          <p:cNvPr id="6" name="圖片 5">
            <a:extLst>
              <a:ext uri="{FF2B5EF4-FFF2-40B4-BE49-F238E27FC236}">
                <a16:creationId xmlns:a16="http://schemas.microsoft.com/office/drawing/2014/main" id="{42BA7F86-CBD8-0A5A-576B-BA938E306682}"/>
              </a:ext>
            </a:extLst>
          </p:cNvPr>
          <p:cNvPicPr>
            <a:picLocks noChangeAspect="1"/>
          </p:cNvPicPr>
          <p:nvPr/>
        </p:nvPicPr>
        <p:blipFill rotWithShape="1">
          <a:blip r:embed="rId4"/>
          <a:srcRect l="5969" t="46939" r="55612" b="38661"/>
          <a:stretch/>
        </p:blipFill>
        <p:spPr>
          <a:xfrm>
            <a:off x="2181807" y="4365952"/>
            <a:ext cx="7828383" cy="1650674"/>
          </a:xfrm>
          <a:prstGeom prst="rect">
            <a:avLst/>
          </a:prstGeom>
        </p:spPr>
      </p:pic>
    </p:spTree>
    <p:extLst>
      <p:ext uri="{BB962C8B-B14F-4D97-AF65-F5344CB8AC3E}">
        <p14:creationId xmlns:p14="http://schemas.microsoft.com/office/powerpoint/2010/main" val="1343354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Scale Array Values (Cont’d)</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75</a:t>
            </a:fld>
            <a:endParaRPr lang="zh-TW" altLang="en-US" dirty="0"/>
          </a:p>
        </p:txBody>
      </p:sp>
      <p:pic>
        <p:nvPicPr>
          <p:cNvPr id="6" name="圖片 5">
            <a:extLst>
              <a:ext uri="{FF2B5EF4-FFF2-40B4-BE49-F238E27FC236}">
                <a16:creationId xmlns:a16="http://schemas.microsoft.com/office/drawing/2014/main" id="{CA33C63C-0223-192E-6416-6E537B21F6BC}"/>
              </a:ext>
            </a:extLst>
          </p:cNvPr>
          <p:cNvPicPr>
            <a:picLocks noChangeAspect="1"/>
          </p:cNvPicPr>
          <p:nvPr/>
        </p:nvPicPr>
        <p:blipFill rotWithShape="1">
          <a:blip r:embed="rId3"/>
          <a:srcRect l="5893" t="33605" r="54005" b="57823"/>
          <a:stretch/>
        </p:blipFill>
        <p:spPr>
          <a:xfrm>
            <a:off x="1337865" y="3516085"/>
            <a:ext cx="9516270" cy="1144134"/>
          </a:xfrm>
          <a:prstGeom prst="rect">
            <a:avLst/>
          </a:prstGeom>
        </p:spPr>
      </p:pic>
      <p:sp>
        <p:nvSpPr>
          <p:cNvPr id="9" name="內容版面配置區 8">
            <a:extLst>
              <a:ext uri="{FF2B5EF4-FFF2-40B4-BE49-F238E27FC236}">
                <a16:creationId xmlns:a16="http://schemas.microsoft.com/office/drawing/2014/main" id="{C4B8F8CF-9192-25BD-0487-44F62054101C}"/>
              </a:ext>
            </a:extLst>
          </p:cNvPr>
          <p:cNvSpPr>
            <a:spLocks noGrp="1"/>
          </p:cNvSpPr>
          <p:nvPr>
            <p:ph idx="1"/>
          </p:nvPr>
        </p:nvSpPr>
        <p:spPr/>
        <p:txBody>
          <a:bodyPr/>
          <a:lstStyle/>
          <a:p>
            <a:r>
              <a:rPr lang="en-US" altLang="zh-TW" dirty="0" err="1">
                <a:solidFill>
                  <a:srgbClr val="0000FF"/>
                </a:solidFill>
              </a:rPr>
              <a:t>MinMaxScaler</a:t>
            </a:r>
            <a:r>
              <a:rPr lang="en-US" altLang="zh-TW" dirty="0">
                <a:solidFill>
                  <a:srgbClr val="0000FF"/>
                </a:solidFill>
              </a:rPr>
              <a:t>() </a:t>
            </a:r>
            <a:r>
              <a:rPr lang="en-US" altLang="zh-TW" dirty="0"/>
              <a:t>is fit on the training array and is applied to create 2 brand new arrays, ‘</a:t>
            </a:r>
            <a:r>
              <a:rPr lang="en-US" altLang="zh-TW" dirty="0" err="1">
                <a:solidFill>
                  <a:srgbClr val="0000FF"/>
                </a:solidFill>
              </a:rPr>
              <a:t>trainingArray</a:t>
            </a:r>
            <a:r>
              <a:rPr lang="en-US" altLang="zh-TW" dirty="0"/>
              <a:t>’ and ‘</a:t>
            </a:r>
            <a:r>
              <a:rPr lang="en-US" altLang="zh-TW" dirty="0" err="1">
                <a:solidFill>
                  <a:srgbClr val="0000FF"/>
                </a:solidFill>
              </a:rPr>
              <a:t>testingArray</a:t>
            </a:r>
            <a:r>
              <a:rPr lang="en-US" altLang="zh-TW" dirty="0"/>
              <a:t>’, that are scaled to values between 0 and 1.</a:t>
            </a:r>
            <a:endParaRPr lang="zh-TW" altLang="en-US" dirty="0"/>
          </a:p>
        </p:txBody>
      </p:sp>
    </p:spTree>
    <p:extLst>
      <p:ext uri="{BB962C8B-B14F-4D97-AF65-F5344CB8AC3E}">
        <p14:creationId xmlns:p14="http://schemas.microsoft.com/office/powerpoint/2010/main" val="1349405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Scale Array Values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first </a:t>
            </a:r>
            <a:r>
              <a:rPr lang="en-US" altLang="zh-TW" dirty="0">
                <a:solidFill>
                  <a:srgbClr val="0000FF"/>
                </a:solidFill>
              </a:rPr>
              <a:t>scaled values</a:t>
            </a:r>
            <a:r>
              <a:rPr lang="en-US" altLang="zh-TW" dirty="0"/>
              <a:t> in ‘</a:t>
            </a:r>
            <a:r>
              <a:rPr lang="en-US" altLang="zh-TW" dirty="0" err="1">
                <a:solidFill>
                  <a:srgbClr val="0000FF"/>
                </a:solidFill>
              </a:rPr>
              <a:t>trainingArray</a:t>
            </a:r>
            <a:r>
              <a:rPr lang="en-US" altLang="zh-TW" dirty="0"/>
              <a:t>’ and ‘</a:t>
            </a:r>
            <a:r>
              <a:rPr lang="en-US" altLang="zh-TW" dirty="0" err="1">
                <a:solidFill>
                  <a:srgbClr val="0000FF"/>
                </a:solidFill>
              </a:rPr>
              <a:t>testingArray</a:t>
            </a:r>
            <a:r>
              <a:rPr lang="en-US" altLang="zh-TW" dirty="0"/>
              <a:t>’ are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76</a:t>
            </a:fld>
            <a:endParaRPr lang="zh-TW" altLang="en-US" dirty="0"/>
          </a:p>
        </p:txBody>
      </p:sp>
      <p:pic>
        <p:nvPicPr>
          <p:cNvPr id="6" name="圖片 5">
            <a:extLst>
              <a:ext uri="{FF2B5EF4-FFF2-40B4-BE49-F238E27FC236}">
                <a16:creationId xmlns:a16="http://schemas.microsoft.com/office/drawing/2014/main" id="{47F8188B-78E4-F22D-ABDF-5AF16C95E590}"/>
              </a:ext>
            </a:extLst>
          </p:cNvPr>
          <p:cNvPicPr>
            <a:picLocks noChangeAspect="1"/>
          </p:cNvPicPr>
          <p:nvPr/>
        </p:nvPicPr>
        <p:blipFill rotWithShape="1">
          <a:blip r:embed="rId3"/>
          <a:srcRect l="5969" t="45987" r="42067" b="29523"/>
          <a:stretch/>
        </p:blipFill>
        <p:spPr>
          <a:xfrm>
            <a:off x="1605434" y="2921018"/>
            <a:ext cx="8981132" cy="2380861"/>
          </a:xfrm>
          <a:prstGeom prst="rect">
            <a:avLst/>
          </a:prstGeom>
        </p:spPr>
      </p:pic>
    </p:spTree>
    <p:extLst>
      <p:ext uri="{BB962C8B-B14F-4D97-AF65-F5344CB8AC3E}">
        <p14:creationId xmlns:p14="http://schemas.microsoft.com/office/powerpoint/2010/main" val="30929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7681"/>
            <a:ext cx="10515600" cy="1325563"/>
          </a:xfrm>
        </p:spPr>
        <p:txBody>
          <a:bodyPr/>
          <a:lstStyle/>
          <a:p>
            <a:r>
              <a:rPr lang="en-US" altLang="zh-TW" dirty="0"/>
              <a:t>Values to Train &amp; Test</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298655"/>
            <a:ext cx="10515600" cy="4351338"/>
          </a:xfrm>
        </p:spPr>
        <p:txBody>
          <a:bodyPr/>
          <a:lstStyle/>
          <a:p>
            <a:r>
              <a:rPr lang="en-US" altLang="zh-TW" dirty="0"/>
              <a:t>The first 5 elements in the array are the features as the x-values and the last element is the label as the y-value. </a:t>
            </a:r>
          </a:p>
          <a:p>
            <a:r>
              <a:rPr lang="en-US" altLang="zh-TW" dirty="0"/>
              <a:t>The features are composed of the values from </a:t>
            </a:r>
            <a:r>
              <a:rPr lang="en-US" altLang="zh-TW" dirty="0">
                <a:solidFill>
                  <a:srgbClr val="0000FF"/>
                </a:solidFill>
              </a:rPr>
              <a:t>Open</a:t>
            </a:r>
            <a:r>
              <a:rPr lang="en-US" altLang="zh-TW" dirty="0"/>
              <a:t>, </a:t>
            </a:r>
            <a:r>
              <a:rPr lang="en-US" altLang="zh-TW" dirty="0">
                <a:solidFill>
                  <a:srgbClr val="0000FF"/>
                </a:solidFill>
              </a:rPr>
              <a:t>High</a:t>
            </a:r>
            <a:r>
              <a:rPr lang="en-US" altLang="zh-TW" dirty="0"/>
              <a:t>, </a:t>
            </a:r>
            <a:r>
              <a:rPr lang="en-US" altLang="zh-TW" dirty="0">
                <a:solidFill>
                  <a:srgbClr val="0000FF"/>
                </a:solidFill>
              </a:rPr>
              <a:t>Low</a:t>
            </a:r>
            <a:r>
              <a:rPr lang="en-US" altLang="zh-TW" dirty="0"/>
              <a:t>, </a:t>
            </a:r>
            <a:r>
              <a:rPr lang="en-US" altLang="zh-TW" dirty="0">
                <a:solidFill>
                  <a:srgbClr val="0000FF"/>
                </a:solidFill>
              </a:rPr>
              <a:t>Close</a:t>
            </a:r>
            <a:r>
              <a:rPr lang="en-US" altLang="zh-TW" dirty="0"/>
              <a:t>, and </a:t>
            </a:r>
            <a:r>
              <a:rPr lang="en-US" altLang="zh-TW" dirty="0">
                <a:solidFill>
                  <a:srgbClr val="0000FF"/>
                </a:solidFill>
              </a:rPr>
              <a:t>Volume</a:t>
            </a:r>
            <a:r>
              <a:rPr lang="en-US" altLang="zh-TW" dirty="0"/>
              <a:t>. The label is composed of </a:t>
            </a:r>
            <a:r>
              <a:rPr lang="en-US" altLang="zh-TW" dirty="0">
                <a:solidFill>
                  <a:srgbClr val="0000FF"/>
                </a:solidFill>
              </a:rPr>
              <a:t>Adj Close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77</a:t>
            </a:fld>
            <a:endParaRPr lang="zh-TW" altLang="en-US" dirty="0"/>
          </a:p>
        </p:txBody>
      </p:sp>
      <p:grpSp>
        <p:nvGrpSpPr>
          <p:cNvPr id="16" name="群組 15">
            <a:extLst>
              <a:ext uri="{FF2B5EF4-FFF2-40B4-BE49-F238E27FC236}">
                <a16:creationId xmlns:a16="http://schemas.microsoft.com/office/drawing/2014/main" id="{C65AA193-9767-25B2-0D09-54D4281542CD}"/>
              </a:ext>
            </a:extLst>
          </p:cNvPr>
          <p:cNvGrpSpPr/>
          <p:nvPr/>
        </p:nvGrpSpPr>
        <p:grpSpPr>
          <a:xfrm>
            <a:off x="2753241" y="3304846"/>
            <a:ext cx="6685518" cy="2966686"/>
            <a:chOff x="2339247" y="3754789"/>
            <a:chExt cx="6685518" cy="2966686"/>
          </a:xfrm>
        </p:grpSpPr>
        <p:pic>
          <p:nvPicPr>
            <p:cNvPr id="6" name="圖片 5">
              <a:extLst>
                <a:ext uri="{FF2B5EF4-FFF2-40B4-BE49-F238E27FC236}">
                  <a16:creationId xmlns:a16="http://schemas.microsoft.com/office/drawing/2014/main" id="{A540EFD9-4602-D918-1199-29F113239C74}"/>
                </a:ext>
              </a:extLst>
            </p:cNvPr>
            <p:cNvPicPr>
              <a:picLocks noChangeAspect="1"/>
            </p:cNvPicPr>
            <p:nvPr/>
          </p:nvPicPr>
          <p:blipFill rotWithShape="1">
            <a:blip r:embed="rId3"/>
            <a:srcRect l="5893" t="38911" r="65179" b="42857"/>
            <a:stretch/>
          </p:blipFill>
          <p:spPr>
            <a:xfrm>
              <a:off x="2339247" y="3754789"/>
              <a:ext cx="4719778" cy="1673148"/>
            </a:xfrm>
            <a:prstGeom prst="rect">
              <a:avLst/>
            </a:prstGeom>
          </p:spPr>
        </p:pic>
        <p:grpSp>
          <p:nvGrpSpPr>
            <p:cNvPr id="15" name="群組 14">
              <a:extLst>
                <a:ext uri="{FF2B5EF4-FFF2-40B4-BE49-F238E27FC236}">
                  <a16:creationId xmlns:a16="http://schemas.microsoft.com/office/drawing/2014/main" id="{F1FEC6C6-E796-A31B-04B6-AA849AC55CE2}"/>
                </a:ext>
              </a:extLst>
            </p:cNvPr>
            <p:cNvGrpSpPr/>
            <p:nvPr/>
          </p:nvGrpSpPr>
          <p:grpSpPr>
            <a:xfrm>
              <a:off x="2339247" y="5495150"/>
              <a:ext cx="6685518" cy="1226325"/>
              <a:chOff x="3581401" y="5466605"/>
              <a:chExt cx="6685518" cy="1226325"/>
            </a:xfrm>
          </p:grpSpPr>
          <p:pic>
            <p:nvPicPr>
              <p:cNvPr id="5" name="圖片 4">
                <a:extLst>
                  <a:ext uri="{FF2B5EF4-FFF2-40B4-BE49-F238E27FC236}">
                    <a16:creationId xmlns:a16="http://schemas.microsoft.com/office/drawing/2014/main" id="{17C71C29-F98A-846E-7EC1-A2377534C270}"/>
                  </a:ext>
                </a:extLst>
              </p:cNvPr>
              <p:cNvPicPr>
                <a:picLocks noChangeAspect="1"/>
              </p:cNvPicPr>
              <p:nvPr/>
            </p:nvPicPr>
            <p:blipFill rotWithShape="1">
              <a:blip r:embed="rId3"/>
              <a:srcRect l="6199" t="60680" r="43980" b="24898"/>
              <a:stretch/>
            </p:blipFill>
            <p:spPr>
              <a:xfrm>
                <a:off x="3581401" y="5466605"/>
                <a:ext cx="6685517" cy="1088580"/>
              </a:xfrm>
              <a:prstGeom prst="rect">
                <a:avLst/>
              </a:prstGeom>
            </p:spPr>
          </p:pic>
          <p:sp>
            <p:nvSpPr>
              <p:cNvPr id="7" name="矩形 6">
                <a:extLst>
                  <a:ext uri="{FF2B5EF4-FFF2-40B4-BE49-F238E27FC236}">
                    <a16:creationId xmlns:a16="http://schemas.microsoft.com/office/drawing/2014/main" id="{932F9734-656B-E491-4744-67D91E84742D}"/>
                  </a:ext>
                </a:extLst>
              </p:cNvPr>
              <p:cNvSpPr/>
              <p:nvPr/>
            </p:nvSpPr>
            <p:spPr>
              <a:xfrm>
                <a:off x="4742689" y="6065520"/>
                <a:ext cx="5285231" cy="195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9542B427-61C2-433B-E2CF-C6B50E29A3BF}"/>
                  </a:ext>
                </a:extLst>
              </p:cNvPr>
              <p:cNvSpPr txBox="1"/>
              <p:nvPr/>
            </p:nvSpPr>
            <p:spPr>
              <a:xfrm>
                <a:off x="9457575" y="5524786"/>
                <a:ext cx="809344" cy="400110"/>
              </a:xfrm>
              <a:prstGeom prst="rect">
                <a:avLst/>
              </a:prstGeom>
              <a:noFill/>
            </p:spPr>
            <p:txBody>
              <a:bodyPr wrap="square" rtlCol="0">
                <a:spAutoFit/>
              </a:bodyPr>
              <a:lstStyle/>
              <a:p>
                <a:r>
                  <a:rPr lang="en-US" altLang="zh-TW" sz="2000" dirty="0" err="1">
                    <a:latin typeface="Times New Roman" panose="02020603050405020304" pitchFamily="18" charset="0"/>
                    <a:cs typeface="Times New Roman" panose="02020603050405020304" pitchFamily="18" charset="0"/>
                  </a:rPr>
                  <a:t>xtrain</a:t>
                </a:r>
                <a:endParaRPr lang="zh-TW" altLang="en-US" sz="2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AA80D86F-9259-25C7-A080-22637FD6B098}"/>
                  </a:ext>
                </a:extLst>
              </p:cNvPr>
              <p:cNvCxnSpPr/>
              <p:nvPr/>
            </p:nvCxnSpPr>
            <p:spPr>
              <a:xfrm flipH="1">
                <a:off x="8926286" y="5770927"/>
                <a:ext cx="531288" cy="198835"/>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45E62B5-B4E2-7F04-B135-6E341968BC28}"/>
                  </a:ext>
                </a:extLst>
              </p:cNvPr>
              <p:cNvSpPr/>
              <p:nvPr/>
            </p:nvSpPr>
            <p:spPr>
              <a:xfrm>
                <a:off x="4742689" y="6308376"/>
                <a:ext cx="1036319" cy="195072"/>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7030A0"/>
                  </a:solidFill>
                </a:endParaRPr>
              </a:p>
            </p:txBody>
          </p:sp>
          <p:cxnSp>
            <p:nvCxnSpPr>
              <p:cNvPr id="12" name="直線單箭頭接點 11">
                <a:extLst>
                  <a:ext uri="{FF2B5EF4-FFF2-40B4-BE49-F238E27FC236}">
                    <a16:creationId xmlns:a16="http://schemas.microsoft.com/office/drawing/2014/main" id="{C19930CB-CD6C-FB72-FA5D-5D66957D2082}"/>
                  </a:ext>
                </a:extLst>
              </p:cNvPr>
              <p:cNvCxnSpPr>
                <a:cxnSpLocks/>
              </p:cNvCxnSpPr>
              <p:nvPr/>
            </p:nvCxnSpPr>
            <p:spPr>
              <a:xfrm flipH="1" flipV="1">
                <a:off x="5903871" y="6465775"/>
                <a:ext cx="418578" cy="75346"/>
              </a:xfrm>
              <a:prstGeom prst="straightConnector1">
                <a:avLst/>
              </a:prstGeom>
              <a:ln w="19050">
                <a:solidFill>
                  <a:schemeClr val="accent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3AEF477A-F1A4-AAB9-A9FB-9E7EBD8468BA}"/>
                  </a:ext>
                </a:extLst>
              </p:cNvPr>
              <p:cNvSpPr txBox="1"/>
              <p:nvPr/>
            </p:nvSpPr>
            <p:spPr>
              <a:xfrm>
                <a:off x="6317065" y="6292820"/>
                <a:ext cx="788135" cy="400110"/>
              </a:xfrm>
              <a:prstGeom prst="rect">
                <a:avLst/>
              </a:prstGeom>
              <a:noFill/>
            </p:spPr>
            <p:txBody>
              <a:bodyPr wrap="square" rtlCol="0">
                <a:spAutoFit/>
              </a:bodyPr>
              <a:lstStyle/>
              <a:p>
                <a:r>
                  <a:rPr lang="en-US" altLang="zh-TW" sz="2000" dirty="0" err="1">
                    <a:latin typeface="Times New Roman" panose="02020603050405020304" pitchFamily="18" charset="0"/>
                    <a:cs typeface="Times New Roman" panose="02020603050405020304" pitchFamily="18" charset="0"/>
                  </a:rPr>
                  <a:t>ytrain</a:t>
                </a:r>
                <a:r>
                  <a:rPr lang="en-US" altLang="zh-TW" sz="2000" dirty="0">
                    <a:latin typeface="Times New Roman" panose="02020603050405020304" pitchFamily="18" charset="0"/>
                    <a:cs typeface="Times New Roman" panose="02020603050405020304" pitchFamily="18" charset="0"/>
                  </a:rPr>
                  <a:t> </a:t>
                </a:r>
                <a:endParaRPr lang="zh-TW" altLang="en-US" sz="2000"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2024182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645"/>
            <a:ext cx="10515600" cy="1325563"/>
          </a:xfrm>
        </p:spPr>
        <p:txBody>
          <a:bodyPr/>
          <a:lstStyle/>
          <a:p>
            <a:r>
              <a:rPr lang="en-US" altLang="zh-TW" dirty="0"/>
              <a:t>Values to Train &amp; Test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1" y="1442278"/>
            <a:ext cx="3973286" cy="4734685"/>
          </a:xfrm>
        </p:spPr>
        <p:txBody>
          <a:bodyPr>
            <a:normAutofit/>
          </a:bodyPr>
          <a:lstStyle/>
          <a:p>
            <a:pPr>
              <a:lnSpc>
                <a:spcPct val="130000"/>
              </a:lnSpc>
            </a:pPr>
            <a:r>
              <a:rPr lang="en-US" altLang="zh-TW" sz="3200" dirty="0"/>
              <a:t>The first row of </a:t>
            </a:r>
            <a:r>
              <a:rPr lang="en-US" altLang="zh-TW" sz="3200" dirty="0" err="1"/>
              <a:t>xtrain</a:t>
            </a:r>
            <a:r>
              <a:rPr lang="en-US" altLang="zh-TW" sz="3200" dirty="0"/>
              <a:t>, </a:t>
            </a:r>
            <a:r>
              <a:rPr lang="en-US" altLang="zh-TW" sz="3200" dirty="0" err="1"/>
              <a:t>ytrain</a:t>
            </a:r>
            <a:r>
              <a:rPr lang="en-US" altLang="zh-TW" sz="3200" dirty="0"/>
              <a:t>, </a:t>
            </a:r>
            <a:r>
              <a:rPr lang="en-US" altLang="zh-TW" sz="3200" dirty="0" err="1"/>
              <a:t>xtest</a:t>
            </a:r>
            <a:r>
              <a:rPr lang="en-US" altLang="zh-TW" sz="3200" dirty="0"/>
              <a:t> &amp; </a:t>
            </a:r>
            <a:r>
              <a:rPr lang="en-US" altLang="zh-TW" sz="3200" dirty="0" err="1"/>
              <a:t>ytest</a:t>
            </a:r>
            <a:r>
              <a:rPr lang="en-US" altLang="zh-TW" sz="3200" dirty="0"/>
              <a:t> are shown in the figure.</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a:xfrm>
            <a:off x="9296399" y="6544001"/>
            <a:ext cx="2743200" cy="365125"/>
          </a:xfrm>
        </p:spPr>
        <p:txBody>
          <a:bodyPr/>
          <a:lstStyle/>
          <a:p>
            <a:fld id="{C4228B2F-DCD5-4BFB-98DD-2DA449AD3239}" type="slidenum">
              <a:rPr lang="zh-TW" altLang="en-US" smtClean="0"/>
              <a:pPr/>
              <a:t>78</a:t>
            </a:fld>
            <a:endParaRPr lang="zh-TW" altLang="en-US" dirty="0"/>
          </a:p>
        </p:txBody>
      </p:sp>
      <p:grpSp>
        <p:nvGrpSpPr>
          <p:cNvPr id="9" name="群組 8">
            <a:extLst>
              <a:ext uri="{FF2B5EF4-FFF2-40B4-BE49-F238E27FC236}">
                <a16:creationId xmlns:a16="http://schemas.microsoft.com/office/drawing/2014/main" id="{9800C0A8-DA70-FBD5-361E-A914BF3BBB1A}"/>
              </a:ext>
            </a:extLst>
          </p:cNvPr>
          <p:cNvGrpSpPr/>
          <p:nvPr/>
        </p:nvGrpSpPr>
        <p:grpSpPr>
          <a:xfrm>
            <a:off x="5050970" y="1442278"/>
            <a:ext cx="6379030" cy="4983362"/>
            <a:chOff x="2699656" y="1874638"/>
            <a:chExt cx="6379030" cy="4983362"/>
          </a:xfrm>
        </p:grpSpPr>
        <p:pic>
          <p:nvPicPr>
            <p:cNvPr id="8" name="圖片 7">
              <a:extLst>
                <a:ext uri="{FF2B5EF4-FFF2-40B4-BE49-F238E27FC236}">
                  <a16:creationId xmlns:a16="http://schemas.microsoft.com/office/drawing/2014/main" id="{D0F6F871-28B9-7F01-4E3D-FD03EB77E28D}"/>
                </a:ext>
              </a:extLst>
            </p:cNvPr>
            <p:cNvPicPr>
              <a:picLocks noChangeAspect="1"/>
            </p:cNvPicPr>
            <p:nvPr/>
          </p:nvPicPr>
          <p:blipFill rotWithShape="1">
            <a:blip r:embed="rId3"/>
            <a:srcRect l="5970" t="43673" r="43521" b="28844"/>
            <a:stretch/>
          </p:blipFill>
          <p:spPr>
            <a:xfrm>
              <a:off x="2699656" y="1874638"/>
              <a:ext cx="6379029" cy="1952370"/>
            </a:xfrm>
            <a:prstGeom prst="rect">
              <a:avLst/>
            </a:prstGeom>
          </p:spPr>
        </p:pic>
        <p:pic>
          <p:nvPicPr>
            <p:cNvPr id="7" name="圖片 6">
              <a:extLst>
                <a:ext uri="{FF2B5EF4-FFF2-40B4-BE49-F238E27FC236}">
                  <a16:creationId xmlns:a16="http://schemas.microsoft.com/office/drawing/2014/main" id="{2179C321-2D05-49CD-D9C2-E75718F0BDF5}"/>
                </a:ext>
              </a:extLst>
            </p:cNvPr>
            <p:cNvPicPr>
              <a:picLocks noChangeAspect="1"/>
            </p:cNvPicPr>
            <p:nvPr/>
          </p:nvPicPr>
          <p:blipFill rotWithShape="1">
            <a:blip r:embed="rId4"/>
            <a:srcRect l="5804" t="45873" r="41875" b="9931"/>
            <a:stretch/>
          </p:blipFill>
          <p:spPr>
            <a:xfrm>
              <a:off x="2699657" y="3827008"/>
              <a:ext cx="6379029" cy="3030992"/>
            </a:xfrm>
            <a:prstGeom prst="rect">
              <a:avLst/>
            </a:prstGeom>
          </p:spPr>
        </p:pic>
      </p:grpSp>
    </p:spTree>
    <p:extLst>
      <p:ext uri="{BB962C8B-B14F-4D97-AF65-F5344CB8AC3E}">
        <p14:creationId xmlns:p14="http://schemas.microsoft.com/office/powerpoint/2010/main" val="37223025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84591"/>
            <a:ext cx="10515600" cy="1325563"/>
          </a:xfrm>
        </p:spPr>
        <p:txBody>
          <a:bodyPr/>
          <a:lstStyle/>
          <a:p>
            <a:r>
              <a:rPr lang="en-US" altLang="zh-TW" dirty="0"/>
              <a:t>Validate the Correctness of Shape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0154"/>
            <a:ext cx="10515600" cy="4351338"/>
          </a:xfrm>
        </p:spPr>
        <p:txBody>
          <a:bodyPr/>
          <a:lstStyle/>
          <a:p>
            <a:r>
              <a:rPr lang="en-US" altLang="zh-TW" dirty="0"/>
              <a:t>Check the shape of the 4 arrays that will be used in the model to confirm that 5 elements for features (x-values), and one element for the label (y-values), as can be seen in the following figure.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79</a:t>
            </a:fld>
            <a:endParaRPr lang="zh-TW" altLang="en-US" dirty="0"/>
          </a:p>
        </p:txBody>
      </p:sp>
      <p:pic>
        <p:nvPicPr>
          <p:cNvPr id="6" name="圖片 5">
            <a:extLst>
              <a:ext uri="{FF2B5EF4-FFF2-40B4-BE49-F238E27FC236}">
                <a16:creationId xmlns:a16="http://schemas.microsoft.com/office/drawing/2014/main" id="{28A0CEC3-CA21-E06D-3608-167D1C2576EE}"/>
              </a:ext>
            </a:extLst>
          </p:cNvPr>
          <p:cNvPicPr>
            <a:picLocks noChangeAspect="1"/>
          </p:cNvPicPr>
          <p:nvPr/>
        </p:nvPicPr>
        <p:blipFill rotWithShape="1">
          <a:blip r:embed="rId3"/>
          <a:srcRect l="5893" t="39864" r="54235" b="30068"/>
          <a:stretch/>
        </p:blipFill>
        <p:spPr>
          <a:xfrm>
            <a:off x="2388637" y="3023584"/>
            <a:ext cx="7414726" cy="3145213"/>
          </a:xfrm>
          <a:prstGeom prst="rect">
            <a:avLst/>
          </a:prstGeom>
        </p:spPr>
      </p:pic>
      <p:sp>
        <p:nvSpPr>
          <p:cNvPr id="5" name="矩形 4">
            <a:extLst>
              <a:ext uri="{FF2B5EF4-FFF2-40B4-BE49-F238E27FC236}">
                <a16:creationId xmlns:a16="http://schemas.microsoft.com/office/drawing/2014/main" id="{91CDE432-563F-B167-ECD5-3F86F08322E8}"/>
              </a:ext>
            </a:extLst>
          </p:cNvPr>
          <p:cNvSpPr/>
          <p:nvPr/>
        </p:nvSpPr>
        <p:spPr>
          <a:xfrm>
            <a:off x="5867400" y="4811486"/>
            <a:ext cx="359229" cy="32657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5991C82E-B467-60E4-F05D-B3D5190D1349}"/>
              </a:ext>
            </a:extLst>
          </p:cNvPr>
          <p:cNvSpPr/>
          <p:nvPr/>
        </p:nvSpPr>
        <p:spPr>
          <a:xfrm>
            <a:off x="5878286" y="5434921"/>
            <a:ext cx="359229" cy="32657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366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33257658-54BF-488F-BADB-6784FFA0F434}"/>
              </a:ext>
            </a:extLst>
          </p:cNvPr>
          <p:cNvPicPr>
            <a:picLocks noChangeAspect="1"/>
          </p:cNvPicPr>
          <p:nvPr/>
        </p:nvPicPr>
        <p:blipFill rotWithShape="1">
          <a:blip r:embed="rId3"/>
          <a:srcRect r="37411"/>
          <a:stretch/>
        </p:blipFill>
        <p:spPr>
          <a:xfrm>
            <a:off x="965335" y="2216162"/>
            <a:ext cx="10261330" cy="3095355"/>
          </a:xfrm>
          <a:prstGeom prst="rect">
            <a:avLst/>
          </a:prstGeom>
        </p:spPr>
      </p:pic>
      <p:sp>
        <p:nvSpPr>
          <p:cNvPr id="2" name="標題 1">
            <a:extLst>
              <a:ext uri="{FF2B5EF4-FFF2-40B4-BE49-F238E27FC236}">
                <a16:creationId xmlns:a16="http://schemas.microsoft.com/office/drawing/2014/main" id="{F29BBB17-2C11-2545-9946-8369D41EE7D6}"/>
              </a:ext>
            </a:extLst>
          </p:cNvPr>
          <p:cNvSpPr>
            <a:spLocks noGrp="1"/>
          </p:cNvSpPr>
          <p:nvPr>
            <p:ph type="title"/>
          </p:nvPr>
        </p:nvSpPr>
        <p:spPr/>
        <p:txBody>
          <a:bodyPr/>
          <a:lstStyle/>
          <a:p>
            <a:r>
              <a:rPr kumimoji="1" lang="en-US" altLang="zh-TW" dirty="0" err="1"/>
              <a:t>Colab</a:t>
            </a:r>
            <a:r>
              <a:rPr kumimoji="1" lang="en-US" altLang="zh-TW" dirty="0"/>
              <a:t> User Interface (UI)</a:t>
            </a:r>
            <a:endParaRPr kumimoji="1" lang="zh-TW" altLang="en-US" dirty="0"/>
          </a:p>
        </p:txBody>
      </p:sp>
      <p:sp>
        <p:nvSpPr>
          <p:cNvPr id="4" name="投影片編號版面配置區 3">
            <a:extLst>
              <a:ext uri="{FF2B5EF4-FFF2-40B4-BE49-F238E27FC236}">
                <a16:creationId xmlns:a16="http://schemas.microsoft.com/office/drawing/2014/main" id="{4CB26B5A-2C20-244C-9FE5-AB7DEA7C5E20}"/>
              </a:ext>
            </a:extLst>
          </p:cNvPr>
          <p:cNvSpPr>
            <a:spLocks noGrp="1"/>
          </p:cNvSpPr>
          <p:nvPr>
            <p:ph type="sldNum" sz="quarter" idx="12"/>
          </p:nvPr>
        </p:nvSpPr>
        <p:spPr/>
        <p:txBody>
          <a:bodyPr/>
          <a:lstStyle/>
          <a:p>
            <a:fld id="{00000000-1234-1234-1234-123412341234}" type="slidenum">
              <a:rPr lang="en-US" smtClean="0"/>
              <a:pPr/>
              <a:t>8</a:t>
            </a:fld>
            <a:endParaRPr lang="en-US" dirty="0"/>
          </a:p>
        </p:txBody>
      </p:sp>
      <p:sp>
        <p:nvSpPr>
          <p:cNvPr id="7" name="文字方塊 6">
            <a:extLst>
              <a:ext uri="{FF2B5EF4-FFF2-40B4-BE49-F238E27FC236}">
                <a16:creationId xmlns:a16="http://schemas.microsoft.com/office/drawing/2014/main" id="{E5FB996D-9071-0448-8074-FF4E2CEC7E2F}"/>
              </a:ext>
            </a:extLst>
          </p:cNvPr>
          <p:cNvSpPr txBox="1"/>
          <p:nvPr/>
        </p:nvSpPr>
        <p:spPr>
          <a:xfrm>
            <a:off x="1125480" y="1293015"/>
            <a:ext cx="2969232" cy="523220"/>
          </a:xfrm>
          <a:prstGeom prst="rect">
            <a:avLst/>
          </a:prstGeom>
          <a:noFill/>
        </p:spPr>
        <p:txBody>
          <a:bodyPr wrap="square" rtlCol="0">
            <a:spAutoFit/>
          </a:bodyPr>
          <a:lstStyle/>
          <a:p>
            <a:pPr algn="ctr"/>
            <a:r>
              <a:rPr kumimoji="1" lang="en-US" altLang="zh-TW" sz="2800" dirty="0">
                <a:latin typeface="Georgia" panose="02040502050405020303" pitchFamily="18" charset="0"/>
                <a:ea typeface="標楷體" panose="03000509000000000000" pitchFamily="65" charset="-120"/>
              </a:rPr>
              <a:t>Notebook name</a:t>
            </a:r>
            <a:endParaRPr kumimoji="1" lang="zh-TW" altLang="en-US" sz="2800" dirty="0">
              <a:latin typeface="Georgia" panose="02040502050405020303" pitchFamily="18" charset="0"/>
              <a:ea typeface="標楷體" panose="03000509000000000000" pitchFamily="65" charset="-120"/>
            </a:endParaRPr>
          </a:p>
        </p:txBody>
      </p:sp>
      <p:sp>
        <p:nvSpPr>
          <p:cNvPr id="11" name="文字方塊 10">
            <a:extLst>
              <a:ext uri="{FF2B5EF4-FFF2-40B4-BE49-F238E27FC236}">
                <a16:creationId xmlns:a16="http://schemas.microsoft.com/office/drawing/2014/main" id="{48F0D1DA-D047-0045-8FD9-9BC94435518B}"/>
              </a:ext>
            </a:extLst>
          </p:cNvPr>
          <p:cNvSpPr txBox="1"/>
          <p:nvPr/>
        </p:nvSpPr>
        <p:spPr>
          <a:xfrm>
            <a:off x="1726068" y="5090472"/>
            <a:ext cx="959780" cy="523220"/>
          </a:xfrm>
          <a:prstGeom prst="rect">
            <a:avLst/>
          </a:prstGeom>
          <a:noFill/>
        </p:spPr>
        <p:txBody>
          <a:bodyPr wrap="square" rtlCol="0">
            <a:spAutoFit/>
          </a:bodyPr>
          <a:lstStyle/>
          <a:p>
            <a:r>
              <a:rPr kumimoji="1" lang="en-US" altLang="zh-TW" sz="2800" dirty="0">
                <a:latin typeface="Georgia" panose="02040502050405020303" pitchFamily="18" charset="0"/>
                <a:ea typeface="標楷體" panose="03000509000000000000" pitchFamily="65" charset="-120"/>
              </a:rPr>
              <a:t>Files</a:t>
            </a:r>
            <a:endParaRPr kumimoji="1" lang="zh-TW" altLang="en-US" sz="2800" dirty="0">
              <a:latin typeface="Georgia" panose="02040502050405020303" pitchFamily="18" charset="0"/>
              <a:ea typeface="標楷體" panose="03000509000000000000" pitchFamily="65" charset="-120"/>
            </a:endParaRPr>
          </a:p>
        </p:txBody>
      </p:sp>
      <p:cxnSp>
        <p:nvCxnSpPr>
          <p:cNvPr id="12" name="直線箭頭接點 11">
            <a:extLst>
              <a:ext uri="{FF2B5EF4-FFF2-40B4-BE49-F238E27FC236}">
                <a16:creationId xmlns:a16="http://schemas.microsoft.com/office/drawing/2014/main" id="{4693B6DD-FE24-C74C-9A79-B9551527C1ED}"/>
              </a:ext>
            </a:extLst>
          </p:cNvPr>
          <p:cNvCxnSpPr>
            <a:cxnSpLocks/>
            <a:stCxn id="11" idx="0"/>
          </p:cNvCxnSpPr>
          <p:nvPr/>
        </p:nvCxnSpPr>
        <p:spPr>
          <a:xfrm flipH="1" flipV="1">
            <a:off x="1959239" y="4180069"/>
            <a:ext cx="246719" cy="910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C24AB029-E513-A44B-BA1C-4FDD8FB05B99}"/>
              </a:ext>
            </a:extLst>
          </p:cNvPr>
          <p:cNvSpPr txBox="1"/>
          <p:nvPr/>
        </p:nvSpPr>
        <p:spPr>
          <a:xfrm>
            <a:off x="4674082" y="1271422"/>
            <a:ext cx="2256107" cy="523220"/>
          </a:xfrm>
          <a:prstGeom prst="rect">
            <a:avLst/>
          </a:prstGeom>
          <a:noFill/>
        </p:spPr>
        <p:txBody>
          <a:bodyPr wrap="square" rtlCol="0">
            <a:spAutoFit/>
          </a:bodyPr>
          <a:lstStyle/>
          <a:p>
            <a:pPr algn="ctr"/>
            <a:r>
              <a:rPr kumimoji="1" lang="en-US" altLang="zh-TW" sz="2800" dirty="0">
                <a:latin typeface="Georgia" panose="02040502050405020303" pitchFamily="18" charset="0"/>
                <a:ea typeface="標楷體" panose="03000509000000000000" pitchFamily="65" charset="-120"/>
              </a:rPr>
              <a:t>Python code</a:t>
            </a:r>
            <a:endParaRPr kumimoji="1" lang="zh-TW" altLang="en-US" sz="2800" dirty="0">
              <a:latin typeface="Georgia" panose="02040502050405020303" pitchFamily="18" charset="0"/>
              <a:ea typeface="標楷體" panose="03000509000000000000" pitchFamily="65" charset="-120"/>
            </a:endParaRPr>
          </a:p>
        </p:txBody>
      </p:sp>
      <p:cxnSp>
        <p:nvCxnSpPr>
          <p:cNvPr id="17" name="直線箭頭接點 16">
            <a:extLst>
              <a:ext uri="{FF2B5EF4-FFF2-40B4-BE49-F238E27FC236}">
                <a16:creationId xmlns:a16="http://schemas.microsoft.com/office/drawing/2014/main" id="{87BD6C6D-8921-EF4E-B607-053D48843D47}"/>
              </a:ext>
            </a:extLst>
          </p:cNvPr>
          <p:cNvCxnSpPr>
            <a:cxnSpLocks/>
            <a:stCxn id="16" idx="2"/>
          </p:cNvCxnSpPr>
          <p:nvPr/>
        </p:nvCxnSpPr>
        <p:spPr>
          <a:xfrm flipH="1">
            <a:off x="5389436" y="1794642"/>
            <a:ext cx="412700" cy="1747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8B71368E-3DE2-4748-AB05-8B00E822BB64}"/>
              </a:ext>
            </a:extLst>
          </p:cNvPr>
          <p:cNvSpPr txBox="1"/>
          <p:nvPr/>
        </p:nvSpPr>
        <p:spPr>
          <a:xfrm>
            <a:off x="7562763" y="1293015"/>
            <a:ext cx="2496621" cy="523220"/>
          </a:xfrm>
          <a:prstGeom prst="rect">
            <a:avLst/>
          </a:prstGeom>
          <a:noFill/>
        </p:spPr>
        <p:txBody>
          <a:bodyPr wrap="square" rtlCol="0">
            <a:spAutoFit/>
          </a:bodyPr>
          <a:lstStyle/>
          <a:p>
            <a:pPr algn="ctr"/>
            <a:r>
              <a:rPr kumimoji="1" lang="en-US" altLang="zh-TW" sz="2800" dirty="0">
                <a:latin typeface="Georgia" panose="02040502050405020303" pitchFamily="18" charset="0"/>
                <a:ea typeface="標楷體" panose="03000509000000000000" pitchFamily="65" charset="-120"/>
              </a:rPr>
              <a:t>Code cell</a:t>
            </a:r>
            <a:endParaRPr kumimoji="1" lang="zh-TW" altLang="en-US" sz="2800" dirty="0">
              <a:latin typeface="Georgia" panose="02040502050405020303" pitchFamily="18" charset="0"/>
              <a:ea typeface="標楷體" panose="03000509000000000000" pitchFamily="65" charset="-120"/>
            </a:endParaRPr>
          </a:p>
        </p:txBody>
      </p:sp>
      <p:sp>
        <p:nvSpPr>
          <p:cNvPr id="24" name="文字方塊 23">
            <a:extLst>
              <a:ext uri="{FF2B5EF4-FFF2-40B4-BE49-F238E27FC236}">
                <a16:creationId xmlns:a16="http://schemas.microsoft.com/office/drawing/2014/main" id="{6CA77057-5CB7-7347-ACEB-1CBC784D88F0}"/>
              </a:ext>
            </a:extLst>
          </p:cNvPr>
          <p:cNvSpPr txBox="1"/>
          <p:nvPr/>
        </p:nvSpPr>
        <p:spPr>
          <a:xfrm>
            <a:off x="3499070" y="5311517"/>
            <a:ext cx="2906204" cy="523220"/>
          </a:xfrm>
          <a:prstGeom prst="rect">
            <a:avLst/>
          </a:prstGeom>
          <a:noFill/>
        </p:spPr>
        <p:txBody>
          <a:bodyPr wrap="square" rtlCol="0">
            <a:spAutoFit/>
          </a:bodyPr>
          <a:lstStyle/>
          <a:p>
            <a:pPr algn="ctr"/>
            <a:r>
              <a:rPr kumimoji="1" lang="en-US" altLang="zh-TW" sz="2800" dirty="0">
                <a:latin typeface="Georgia" panose="02040502050405020303" pitchFamily="18" charset="0"/>
                <a:ea typeface="標楷體" panose="03000509000000000000" pitchFamily="65" charset="-120"/>
              </a:rPr>
              <a:t>Execute button</a:t>
            </a:r>
            <a:endParaRPr kumimoji="1" lang="zh-TW" altLang="en-US" sz="2800" dirty="0">
              <a:latin typeface="Georgia" panose="02040502050405020303" pitchFamily="18" charset="0"/>
              <a:ea typeface="標楷體" panose="03000509000000000000" pitchFamily="65" charset="-120"/>
            </a:endParaRPr>
          </a:p>
        </p:txBody>
      </p:sp>
      <p:sp>
        <p:nvSpPr>
          <p:cNvPr id="31" name="文字方塊 30">
            <a:extLst>
              <a:ext uri="{FF2B5EF4-FFF2-40B4-BE49-F238E27FC236}">
                <a16:creationId xmlns:a16="http://schemas.microsoft.com/office/drawing/2014/main" id="{2BB2A676-4117-2941-92C3-393852CC0CDF}"/>
              </a:ext>
            </a:extLst>
          </p:cNvPr>
          <p:cNvSpPr txBox="1"/>
          <p:nvPr/>
        </p:nvSpPr>
        <p:spPr>
          <a:xfrm>
            <a:off x="7239829" y="5090472"/>
            <a:ext cx="1363856" cy="523220"/>
          </a:xfrm>
          <a:prstGeom prst="rect">
            <a:avLst/>
          </a:prstGeom>
          <a:noFill/>
        </p:spPr>
        <p:txBody>
          <a:bodyPr wrap="square" rtlCol="0">
            <a:spAutoFit/>
          </a:bodyPr>
          <a:lstStyle/>
          <a:p>
            <a:pPr algn="ctr"/>
            <a:r>
              <a:rPr kumimoji="1" lang="en-US" altLang="zh-TW" sz="2800" dirty="0">
                <a:latin typeface="Georgia" panose="02040502050405020303" pitchFamily="18" charset="0"/>
                <a:ea typeface="標楷體" panose="03000509000000000000" pitchFamily="65" charset="-120"/>
              </a:rPr>
              <a:t>Output</a:t>
            </a:r>
            <a:endParaRPr kumimoji="1" lang="zh-TW" altLang="en-US" sz="2800" dirty="0">
              <a:latin typeface="Georgia" panose="02040502050405020303" pitchFamily="18" charset="0"/>
              <a:ea typeface="標楷體" panose="03000509000000000000" pitchFamily="65" charset="-120"/>
            </a:endParaRPr>
          </a:p>
        </p:txBody>
      </p:sp>
      <p:cxnSp>
        <p:nvCxnSpPr>
          <p:cNvPr id="33" name="直線箭頭接點 16">
            <a:extLst>
              <a:ext uri="{FF2B5EF4-FFF2-40B4-BE49-F238E27FC236}">
                <a16:creationId xmlns:a16="http://schemas.microsoft.com/office/drawing/2014/main" id="{932184A1-A134-42FA-9D46-04D1B33BD3E1}"/>
              </a:ext>
            </a:extLst>
          </p:cNvPr>
          <p:cNvCxnSpPr>
            <a:cxnSpLocks/>
            <a:stCxn id="20" idx="2"/>
          </p:cNvCxnSpPr>
          <p:nvPr/>
        </p:nvCxnSpPr>
        <p:spPr>
          <a:xfrm flipH="1">
            <a:off x="8126964" y="1816235"/>
            <a:ext cx="684110" cy="17760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直線箭頭接點 16">
            <a:extLst>
              <a:ext uri="{FF2B5EF4-FFF2-40B4-BE49-F238E27FC236}">
                <a16:creationId xmlns:a16="http://schemas.microsoft.com/office/drawing/2014/main" id="{394676DE-28F1-447C-9669-7D50A8DD7DB8}"/>
              </a:ext>
            </a:extLst>
          </p:cNvPr>
          <p:cNvCxnSpPr>
            <a:cxnSpLocks/>
            <a:stCxn id="7" idx="2"/>
          </p:cNvCxnSpPr>
          <p:nvPr/>
        </p:nvCxnSpPr>
        <p:spPr>
          <a:xfrm flipH="1">
            <a:off x="2205958" y="1816235"/>
            <a:ext cx="404138" cy="4884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0" name="直線箭頭接點 11">
            <a:extLst>
              <a:ext uri="{FF2B5EF4-FFF2-40B4-BE49-F238E27FC236}">
                <a16:creationId xmlns:a16="http://schemas.microsoft.com/office/drawing/2014/main" id="{E669FB6F-AD02-4EDE-A10C-F4D0C6B4830A}"/>
              </a:ext>
            </a:extLst>
          </p:cNvPr>
          <p:cNvCxnSpPr>
            <a:cxnSpLocks/>
          </p:cNvCxnSpPr>
          <p:nvPr/>
        </p:nvCxnSpPr>
        <p:spPr>
          <a:xfrm flipH="1" flipV="1">
            <a:off x="4674083" y="3778898"/>
            <a:ext cx="278089" cy="15326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直線箭頭接點 11">
            <a:extLst>
              <a:ext uri="{FF2B5EF4-FFF2-40B4-BE49-F238E27FC236}">
                <a16:creationId xmlns:a16="http://schemas.microsoft.com/office/drawing/2014/main" id="{8EE32020-2374-40C7-9D52-321BBE4D76B4}"/>
              </a:ext>
            </a:extLst>
          </p:cNvPr>
          <p:cNvCxnSpPr>
            <a:cxnSpLocks/>
            <a:stCxn id="31" idx="0"/>
          </p:cNvCxnSpPr>
          <p:nvPr/>
        </p:nvCxnSpPr>
        <p:spPr>
          <a:xfrm flipH="1" flipV="1">
            <a:off x="5802135" y="4065688"/>
            <a:ext cx="2119622" cy="10247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8891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24981" y="58881"/>
            <a:ext cx="10515600" cy="1325563"/>
          </a:xfrm>
        </p:spPr>
        <p:txBody>
          <a:bodyPr/>
          <a:lstStyle/>
          <a:p>
            <a:r>
              <a:rPr lang="en-US" altLang="zh-TW" dirty="0"/>
              <a:t>Quotes of </a:t>
            </a:r>
            <a:r>
              <a:rPr lang="en-US" altLang="zh-TW" dirty="0" err="1"/>
              <a:t>xtrain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51419" y="1364631"/>
            <a:ext cx="10515600" cy="4351338"/>
          </a:xfrm>
        </p:spPr>
        <p:txBody>
          <a:bodyPr/>
          <a:lstStyle/>
          <a:p>
            <a:r>
              <a:rPr lang="en-US" altLang="zh-TW" dirty="0"/>
              <a:t>The values for the training array (</a:t>
            </a:r>
            <a:r>
              <a:rPr lang="en-US" altLang="zh-TW" dirty="0" err="1">
                <a:solidFill>
                  <a:srgbClr val="0000FF"/>
                </a:solidFill>
              </a:rPr>
              <a:t>xtrain</a:t>
            </a:r>
            <a:r>
              <a:rPr lang="en-US" altLang="zh-TW" dirty="0"/>
              <a:t>), for open, low, high, and close can be plotted using the newly adjusted scales between 0 and 1.</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80</a:t>
            </a:fld>
            <a:endParaRPr lang="zh-TW" altLang="en-US" dirty="0"/>
          </a:p>
        </p:txBody>
      </p:sp>
      <p:pic>
        <p:nvPicPr>
          <p:cNvPr id="6" name="圖片 5">
            <a:extLst>
              <a:ext uri="{FF2B5EF4-FFF2-40B4-BE49-F238E27FC236}">
                <a16:creationId xmlns:a16="http://schemas.microsoft.com/office/drawing/2014/main" id="{7FF53558-6529-AF33-F1C7-B25A501759C0}"/>
              </a:ext>
            </a:extLst>
          </p:cNvPr>
          <p:cNvPicPr>
            <a:picLocks noChangeAspect="1"/>
          </p:cNvPicPr>
          <p:nvPr/>
        </p:nvPicPr>
        <p:blipFill rotWithShape="1">
          <a:blip r:embed="rId3"/>
          <a:srcRect l="6123" t="38367" r="53087" b="26395"/>
          <a:stretch/>
        </p:blipFill>
        <p:spPr>
          <a:xfrm>
            <a:off x="2411962" y="2884314"/>
            <a:ext cx="7341637" cy="3567513"/>
          </a:xfrm>
          <a:prstGeom prst="rect">
            <a:avLst/>
          </a:prstGeom>
        </p:spPr>
      </p:pic>
    </p:spTree>
    <p:extLst>
      <p:ext uri="{BB962C8B-B14F-4D97-AF65-F5344CB8AC3E}">
        <p14:creationId xmlns:p14="http://schemas.microsoft.com/office/powerpoint/2010/main" val="3537398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50801"/>
            <a:ext cx="10515600" cy="1325563"/>
          </a:xfrm>
        </p:spPr>
        <p:txBody>
          <a:bodyPr/>
          <a:lstStyle/>
          <a:p>
            <a:r>
              <a:rPr lang="en-US" altLang="zh-TW" dirty="0"/>
              <a:t>Quotes of </a:t>
            </a:r>
            <a:r>
              <a:rPr lang="en-US" altLang="zh-TW" dirty="0" err="1"/>
              <a:t>xtrain</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65478"/>
            <a:ext cx="10515600" cy="4351338"/>
          </a:xfrm>
        </p:spPr>
        <p:txBody>
          <a:bodyPr/>
          <a:lstStyle/>
          <a:p>
            <a:r>
              <a:rPr lang="en-US" altLang="zh-TW" dirty="0"/>
              <a:t>The adjusted scales between 0 and 1 for open, low, high, and close, as shown in the figure.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81</a:t>
            </a:fld>
            <a:endParaRPr lang="zh-TW" altLang="en-US" dirty="0"/>
          </a:p>
        </p:txBody>
      </p:sp>
      <p:pic>
        <p:nvPicPr>
          <p:cNvPr id="7" name="圖片 6">
            <a:extLst>
              <a:ext uri="{FF2B5EF4-FFF2-40B4-BE49-F238E27FC236}">
                <a16:creationId xmlns:a16="http://schemas.microsoft.com/office/drawing/2014/main" id="{F7E6E7A2-BDDC-B542-0605-78F3F68F1882}"/>
              </a:ext>
            </a:extLst>
          </p:cNvPr>
          <p:cNvPicPr>
            <a:picLocks noChangeAspect="1"/>
          </p:cNvPicPr>
          <p:nvPr/>
        </p:nvPicPr>
        <p:blipFill rotWithShape="1">
          <a:blip r:embed="rId3"/>
          <a:srcRect l="6874" t="39524" r="23391" b="10159"/>
          <a:stretch/>
        </p:blipFill>
        <p:spPr>
          <a:xfrm>
            <a:off x="1126671" y="2420477"/>
            <a:ext cx="9938657" cy="4033845"/>
          </a:xfrm>
          <a:prstGeom prst="rect">
            <a:avLst/>
          </a:prstGeom>
        </p:spPr>
      </p:pic>
    </p:spTree>
    <p:extLst>
      <p:ext uri="{BB962C8B-B14F-4D97-AF65-F5344CB8AC3E}">
        <p14:creationId xmlns:p14="http://schemas.microsoft.com/office/powerpoint/2010/main" val="1059542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Volume of </a:t>
            </a:r>
            <a:r>
              <a:rPr lang="en-US" altLang="zh-TW" dirty="0" err="1"/>
              <a:t>xtrain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volume can also be plotted with the scaled volume scores between 0 and 1.</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82</a:t>
            </a:fld>
            <a:endParaRPr lang="zh-TW" altLang="en-US" dirty="0"/>
          </a:p>
        </p:txBody>
      </p:sp>
      <p:pic>
        <p:nvPicPr>
          <p:cNvPr id="6" name="圖片 5">
            <a:extLst>
              <a:ext uri="{FF2B5EF4-FFF2-40B4-BE49-F238E27FC236}">
                <a16:creationId xmlns:a16="http://schemas.microsoft.com/office/drawing/2014/main" id="{A333B80B-72DA-B22F-6394-B13E04289546}"/>
              </a:ext>
            </a:extLst>
          </p:cNvPr>
          <p:cNvPicPr>
            <a:picLocks noChangeAspect="1"/>
          </p:cNvPicPr>
          <p:nvPr/>
        </p:nvPicPr>
        <p:blipFill rotWithShape="1">
          <a:blip r:embed="rId3"/>
          <a:srcRect l="5740" t="33061" r="53087" b="42449"/>
          <a:stretch/>
        </p:blipFill>
        <p:spPr>
          <a:xfrm>
            <a:off x="1949666" y="2917372"/>
            <a:ext cx="8292668" cy="2774500"/>
          </a:xfrm>
          <a:prstGeom prst="rect">
            <a:avLst/>
          </a:prstGeom>
        </p:spPr>
      </p:pic>
    </p:spTree>
    <p:extLst>
      <p:ext uri="{BB962C8B-B14F-4D97-AF65-F5344CB8AC3E}">
        <p14:creationId xmlns:p14="http://schemas.microsoft.com/office/powerpoint/2010/main" val="7026519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6103"/>
            <a:ext cx="10515600" cy="1325563"/>
          </a:xfrm>
        </p:spPr>
        <p:txBody>
          <a:bodyPr/>
          <a:lstStyle/>
          <a:p>
            <a:r>
              <a:rPr lang="en-US" altLang="zh-TW" dirty="0"/>
              <a:t>Volume of </a:t>
            </a:r>
            <a:r>
              <a:rPr lang="en-US" altLang="zh-TW" dirty="0" err="1"/>
              <a:t>xtrain</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957943" y="1253331"/>
            <a:ext cx="10515600" cy="4351338"/>
          </a:xfrm>
        </p:spPr>
        <p:txBody>
          <a:bodyPr/>
          <a:lstStyle/>
          <a:p>
            <a:r>
              <a:rPr lang="en-US" altLang="zh-TW" dirty="0"/>
              <a:t>The adjusted scales between 0 and 1 for volume, as shown in the following figure.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83</a:t>
            </a:fld>
            <a:endParaRPr lang="zh-TW" altLang="en-US" dirty="0"/>
          </a:p>
        </p:txBody>
      </p:sp>
      <p:pic>
        <p:nvPicPr>
          <p:cNvPr id="7" name="圖片 6">
            <a:extLst>
              <a:ext uri="{FF2B5EF4-FFF2-40B4-BE49-F238E27FC236}">
                <a16:creationId xmlns:a16="http://schemas.microsoft.com/office/drawing/2014/main" id="{EA98C3BA-F352-2272-74CF-A65F4BCCF9D6}"/>
              </a:ext>
            </a:extLst>
          </p:cNvPr>
          <p:cNvPicPr>
            <a:picLocks noChangeAspect="1"/>
          </p:cNvPicPr>
          <p:nvPr/>
        </p:nvPicPr>
        <p:blipFill rotWithShape="1">
          <a:blip r:embed="rId3"/>
          <a:srcRect l="6874" t="32222" r="23391" b="18095"/>
          <a:stretch/>
        </p:blipFill>
        <p:spPr>
          <a:xfrm>
            <a:off x="1104900" y="2347069"/>
            <a:ext cx="10221686" cy="4096369"/>
          </a:xfrm>
          <a:prstGeom prst="rect">
            <a:avLst/>
          </a:prstGeom>
        </p:spPr>
      </p:pic>
    </p:spTree>
    <p:extLst>
      <p:ext uri="{BB962C8B-B14F-4D97-AF65-F5344CB8AC3E}">
        <p14:creationId xmlns:p14="http://schemas.microsoft.com/office/powerpoint/2010/main" val="18586682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Build the Model</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54667"/>
            <a:ext cx="10515600" cy="4351338"/>
          </a:xfrm>
        </p:spPr>
        <p:txBody>
          <a:bodyPr>
            <a:normAutofit/>
          </a:bodyPr>
          <a:lstStyle/>
          <a:p>
            <a:r>
              <a:rPr lang="en-US" altLang="zh-TW" dirty="0"/>
              <a:t>Import </a:t>
            </a:r>
            <a:r>
              <a:rPr lang="en-US" altLang="zh-TW" dirty="0" err="1">
                <a:solidFill>
                  <a:srgbClr val="0000FF"/>
                </a:solidFill>
              </a:rPr>
              <a:t>keras</a:t>
            </a:r>
            <a:r>
              <a:rPr lang="en-US" altLang="zh-TW" dirty="0"/>
              <a:t> in </a:t>
            </a:r>
            <a:r>
              <a:rPr lang="en-US" altLang="zh-TW" dirty="0" err="1"/>
              <a:t>pyspark</a:t>
            </a:r>
            <a:r>
              <a:rPr lang="en-US" altLang="zh-TW" dirty="0"/>
              <a:t> to build the LSTM model with </a:t>
            </a:r>
            <a:r>
              <a:rPr lang="en-US" altLang="zh-TW" dirty="0">
                <a:solidFill>
                  <a:srgbClr val="0000FF"/>
                </a:solidFill>
              </a:rPr>
              <a:t>models </a:t>
            </a:r>
            <a:r>
              <a:rPr lang="en-US" altLang="zh-TW" dirty="0"/>
              <a:t>and </a:t>
            </a:r>
            <a:r>
              <a:rPr lang="en-US" altLang="zh-TW" dirty="0">
                <a:solidFill>
                  <a:srgbClr val="0000FF"/>
                </a:solidFill>
              </a:rPr>
              <a:t>layers</a:t>
            </a:r>
            <a:r>
              <a:rPr lang="en-US" altLang="zh-TW" dirty="0"/>
              <a:t> libraries.</a:t>
            </a:r>
          </a:p>
          <a:p>
            <a:endParaRPr lang="en-US" altLang="zh-TW" dirty="0"/>
          </a:p>
          <a:p>
            <a:pPr marL="0" indent="0">
              <a:buNone/>
            </a:pPr>
            <a:endParaRPr lang="en-US" altLang="zh-TW" sz="400" dirty="0"/>
          </a:p>
          <a:p>
            <a:pPr marL="0" indent="0">
              <a:buNone/>
            </a:pPr>
            <a:endParaRPr lang="en-US" altLang="zh-TW" sz="400" dirty="0"/>
          </a:p>
          <a:p>
            <a:pPr marL="0" indent="0">
              <a:buNone/>
            </a:pPr>
            <a:endParaRPr lang="en-US" altLang="zh-TW" sz="400" dirty="0"/>
          </a:p>
          <a:p>
            <a:r>
              <a:rPr lang="en-US" altLang="zh-TW" dirty="0"/>
              <a:t>The LSTM model will be defined using a </a:t>
            </a:r>
            <a:r>
              <a:rPr lang="en-US" altLang="zh-TW" dirty="0">
                <a:solidFill>
                  <a:srgbClr val="0000FF"/>
                </a:solidFill>
              </a:rPr>
              <a:t>Sequential() </a:t>
            </a:r>
            <a:r>
              <a:rPr lang="en-US" altLang="zh-TW" dirty="0"/>
              <a:t>that works with time series that are sequence-dependent.</a:t>
            </a:r>
          </a:p>
          <a:p>
            <a:endParaRPr lang="en-US" altLang="zh-TW"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84</a:t>
            </a:fld>
            <a:endParaRPr lang="zh-TW" altLang="en-US" dirty="0"/>
          </a:p>
        </p:txBody>
      </p:sp>
      <p:pic>
        <p:nvPicPr>
          <p:cNvPr id="6" name="圖片 5">
            <a:extLst>
              <a:ext uri="{FF2B5EF4-FFF2-40B4-BE49-F238E27FC236}">
                <a16:creationId xmlns:a16="http://schemas.microsoft.com/office/drawing/2014/main" id="{EAD384A2-4597-CBCC-31CE-3F0631B8C2AA}"/>
              </a:ext>
            </a:extLst>
          </p:cNvPr>
          <p:cNvPicPr>
            <a:picLocks noChangeAspect="1"/>
          </p:cNvPicPr>
          <p:nvPr/>
        </p:nvPicPr>
        <p:blipFill rotWithShape="1">
          <a:blip r:embed="rId3"/>
          <a:srcRect l="5816" t="52925" r="48571" b="42151"/>
          <a:stretch/>
        </p:blipFill>
        <p:spPr>
          <a:xfrm>
            <a:off x="1704058" y="2461238"/>
            <a:ext cx="8783884" cy="533400"/>
          </a:xfrm>
          <a:prstGeom prst="rect">
            <a:avLst/>
          </a:prstGeom>
        </p:spPr>
      </p:pic>
      <p:pic>
        <p:nvPicPr>
          <p:cNvPr id="8" name="圖片 7">
            <a:extLst>
              <a:ext uri="{FF2B5EF4-FFF2-40B4-BE49-F238E27FC236}">
                <a16:creationId xmlns:a16="http://schemas.microsoft.com/office/drawing/2014/main" id="{E8E85436-609C-C799-9D6D-EBB9FECAD31B}"/>
              </a:ext>
            </a:extLst>
          </p:cNvPr>
          <p:cNvPicPr>
            <a:picLocks noChangeAspect="1"/>
          </p:cNvPicPr>
          <p:nvPr/>
        </p:nvPicPr>
        <p:blipFill rotWithShape="1">
          <a:blip r:embed="rId3"/>
          <a:srcRect l="5816" t="60166" r="48571" b="36421"/>
          <a:stretch/>
        </p:blipFill>
        <p:spPr>
          <a:xfrm>
            <a:off x="1704058" y="4572000"/>
            <a:ext cx="8783884" cy="369693"/>
          </a:xfrm>
          <a:prstGeom prst="rect">
            <a:avLst/>
          </a:prstGeom>
        </p:spPr>
      </p:pic>
    </p:spTree>
    <p:extLst>
      <p:ext uri="{BB962C8B-B14F-4D97-AF65-F5344CB8AC3E}">
        <p14:creationId xmlns:p14="http://schemas.microsoft.com/office/powerpoint/2010/main" val="16327429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8C2879-D72C-3336-0E2B-9B00C443D806}"/>
              </a:ext>
            </a:extLst>
          </p:cNvPr>
          <p:cNvSpPr>
            <a:spLocks noGrp="1"/>
          </p:cNvSpPr>
          <p:nvPr>
            <p:ph type="title"/>
          </p:nvPr>
        </p:nvSpPr>
        <p:spPr>
          <a:xfrm>
            <a:off x="838200" y="-3287"/>
            <a:ext cx="10515600" cy="1325563"/>
          </a:xfrm>
        </p:spPr>
        <p:txBody>
          <a:bodyPr/>
          <a:lstStyle/>
          <a:p>
            <a:r>
              <a:rPr lang="en-US" altLang="zh-TW" dirty="0"/>
              <a:t>Build the Model (Cont’d)</a:t>
            </a:r>
            <a:endParaRPr lang="zh-TW" altLang="en-US" dirty="0"/>
          </a:p>
        </p:txBody>
      </p:sp>
      <p:sp>
        <p:nvSpPr>
          <p:cNvPr id="3" name="內容版面配置區 2">
            <a:extLst>
              <a:ext uri="{FF2B5EF4-FFF2-40B4-BE49-F238E27FC236}">
                <a16:creationId xmlns:a16="http://schemas.microsoft.com/office/drawing/2014/main" id="{21C68B4B-137B-4823-A69B-E67EC9FE50A9}"/>
              </a:ext>
            </a:extLst>
          </p:cNvPr>
          <p:cNvSpPr>
            <a:spLocks noGrp="1"/>
          </p:cNvSpPr>
          <p:nvPr>
            <p:ph idx="1"/>
          </p:nvPr>
        </p:nvSpPr>
        <p:spPr>
          <a:xfrm>
            <a:off x="838200" y="1322276"/>
            <a:ext cx="10515600" cy="4351338"/>
          </a:xfrm>
        </p:spPr>
        <p:txBody>
          <a:bodyPr>
            <a:normAutofit/>
          </a:bodyPr>
          <a:lstStyle/>
          <a:p>
            <a:r>
              <a:rPr lang="en-US" altLang="zh-TW" dirty="0" err="1">
                <a:solidFill>
                  <a:srgbClr val="0000FF"/>
                </a:solidFill>
              </a:rPr>
              <a:t>input_shape</a:t>
            </a:r>
            <a:r>
              <a:rPr lang="en-US" altLang="zh-TW" dirty="0">
                <a:solidFill>
                  <a:srgbClr val="0000FF"/>
                </a:solidFill>
              </a:rPr>
              <a:t> = (1,5)</a:t>
            </a:r>
            <a:r>
              <a:rPr lang="en-US" altLang="zh-TW" dirty="0"/>
              <a:t>: One dependent variable and 5 independent variables in the training dataset.</a:t>
            </a:r>
          </a:p>
          <a:p>
            <a:r>
              <a:rPr lang="en-US" altLang="zh-TW" dirty="0"/>
              <a:t>Only one Dense layer will be used to define the neural network.</a:t>
            </a:r>
          </a:p>
          <a:p>
            <a:r>
              <a:rPr lang="en-US" altLang="zh-TW" dirty="0" err="1">
                <a:solidFill>
                  <a:srgbClr val="0000FF"/>
                </a:solidFill>
              </a:rPr>
              <a:t>mean_squared_error</a:t>
            </a:r>
            <a:r>
              <a:rPr lang="en-US" altLang="zh-TW" dirty="0">
                <a:solidFill>
                  <a:srgbClr val="0000FF"/>
                </a:solidFill>
              </a:rPr>
              <a:t> </a:t>
            </a:r>
            <a:r>
              <a:rPr lang="en-US" altLang="zh-TW" dirty="0"/>
              <a:t>calculation is best to determine how close the predicted value is to the actual value.</a:t>
            </a:r>
          </a:p>
          <a:p>
            <a:pPr>
              <a:tabLst>
                <a:tab pos="7978775" algn="l"/>
              </a:tabLst>
            </a:pPr>
            <a:r>
              <a:rPr lang="en-US" altLang="zh-TW" dirty="0"/>
              <a:t>Optimizer is defined as ‘</a:t>
            </a:r>
            <a:r>
              <a:rPr lang="en-US" altLang="zh-TW" dirty="0" err="1">
                <a:solidFill>
                  <a:srgbClr val="0000FF"/>
                </a:solidFill>
              </a:rPr>
              <a:t>adam</a:t>
            </a:r>
            <a:r>
              <a:rPr lang="en-US" altLang="zh-TW" dirty="0"/>
              <a:t>’ which gives good results when being used with recurrent neural networks. </a:t>
            </a:r>
            <a:endParaRPr lang="zh-TW" altLang="en-US" dirty="0"/>
          </a:p>
        </p:txBody>
      </p:sp>
      <p:sp>
        <p:nvSpPr>
          <p:cNvPr id="4" name="投影片編號版面配置區 3">
            <a:extLst>
              <a:ext uri="{FF2B5EF4-FFF2-40B4-BE49-F238E27FC236}">
                <a16:creationId xmlns:a16="http://schemas.microsoft.com/office/drawing/2014/main" id="{F264CC57-CF96-6316-04E9-9AB8B35A4B79}"/>
              </a:ext>
            </a:extLst>
          </p:cNvPr>
          <p:cNvSpPr>
            <a:spLocks noGrp="1"/>
          </p:cNvSpPr>
          <p:nvPr>
            <p:ph type="sldNum" sz="quarter" idx="12"/>
          </p:nvPr>
        </p:nvSpPr>
        <p:spPr/>
        <p:txBody>
          <a:bodyPr/>
          <a:lstStyle/>
          <a:p>
            <a:fld id="{C4228B2F-DCD5-4BFB-98DD-2DA449AD3239}" type="slidenum">
              <a:rPr lang="zh-TW" altLang="en-US" smtClean="0"/>
              <a:pPr/>
              <a:t>85</a:t>
            </a:fld>
            <a:endParaRPr lang="zh-TW" altLang="en-US" dirty="0"/>
          </a:p>
        </p:txBody>
      </p:sp>
      <p:pic>
        <p:nvPicPr>
          <p:cNvPr id="5" name="圖片 4">
            <a:extLst>
              <a:ext uri="{FF2B5EF4-FFF2-40B4-BE49-F238E27FC236}">
                <a16:creationId xmlns:a16="http://schemas.microsoft.com/office/drawing/2014/main" id="{B9574917-EC29-E3C5-4823-3127E469CD6E}"/>
              </a:ext>
            </a:extLst>
          </p:cNvPr>
          <p:cNvPicPr>
            <a:picLocks noChangeAspect="1"/>
          </p:cNvPicPr>
          <p:nvPr/>
        </p:nvPicPr>
        <p:blipFill rotWithShape="1">
          <a:blip r:embed="rId3"/>
          <a:srcRect l="5816" t="63016" r="48571" b="25851"/>
          <a:stretch/>
        </p:blipFill>
        <p:spPr>
          <a:xfrm>
            <a:off x="1268755" y="4785854"/>
            <a:ext cx="9654490" cy="1325563"/>
          </a:xfrm>
          <a:prstGeom prst="rect">
            <a:avLst/>
          </a:prstGeom>
        </p:spPr>
      </p:pic>
    </p:spTree>
    <p:extLst>
      <p:ext uri="{BB962C8B-B14F-4D97-AF65-F5344CB8AC3E}">
        <p14:creationId xmlns:p14="http://schemas.microsoft.com/office/powerpoint/2010/main" val="24391202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Build the Model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56121"/>
            <a:ext cx="10515600" cy="4351338"/>
          </a:xfrm>
        </p:spPr>
        <p:txBody>
          <a:bodyPr/>
          <a:lstStyle/>
          <a:p>
            <a:r>
              <a:rPr lang="en-US" altLang="zh-TW" dirty="0" err="1">
                <a:solidFill>
                  <a:srgbClr val="0000FF"/>
                </a:solidFill>
              </a:rPr>
              <a:t>xtrain</a:t>
            </a:r>
            <a:r>
              <a:rPr lang="en-US" altLang="zh-TW" dirty="0"/>
              <a:t> and </a:t>
            </a:r>
            <a:r>
              <a:rPr lang="en-US" altLang="zh-TW" dirty="0" err="1">
                <a:solidFill>
                  <a:srgbClr val="0000FF"/>
                </a:solidFill>
              </a:rPr>
              <a:t>xtest</a:t>
            </a:r>
            <a:r>
              <a:rPr lang="en-US" altLang="zh-TW" dirty="0"/>
              <a:t> are currently two-dimensional arrays, to incorporate them into the LSTM model, they will need to be converted to three-dimensional arrays by using </a:t>
            </a:r>
            <a:r>
              <a:rPr lang="en-US" altLang="zh-TW" dirty="0">
                <a:solidFill>
                  <a:srgbClr val="0000FF"/>
                </a:solidFill>
              </a:rPr>
              <a:t>reshape()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86</a:t>
            </a:fld>
            <a:endParaRPr lang="zh-TW" altLang="en-US" dirty="0"/>
          </a:p>
        </p:txBody>
      </p:sp>
      <p:grpSp>
        <p:nvGrpSpPr>
          <p:cNvPr id="5" name="群組 4">
            <a:extLst>
              <a:ext uri="{FF2B5EF4-FFF2-40B4-BE49-F238E27FC236}">
                <a16:creationId xmlns:a16="http://schemas.microsoft.com/office/drawing/2014/main" id="{64E79D17-8D4F-B896-3BC8-F7C565831112}"/>
              </a:ext>
            </a:extLst>
          </p:cNvPr>
          <p:cNvGrpSpPr/>
          <p:nvPr/>
        </p:nvGrpSpPr>
        <p:grpSpPr>
          <a:xfrm>
            <a:off x="2340429" y="3309257"/>
            <a:ext cx="7511142" cy="2609088"/>
            <a:chOff x="765110" y="2164702"/>
            <a:chExt cx="6083559" cy="2082251"/>
          </a:xfrm>
        </p:grpSpPr>
        <p:pic>
          <p:nvPicPr>
            <p:cNvPr id="6" name="圖片 5">
              <a:extLst>
                <a:ext uri="{FF2B5EF4-FFF2-40B4-BE49-F238E27FC236}">
                  <a16:creationId xmlns:a16="http://schemas.microsoft.com/office/drawing/2014/main" id="{545BB58E-57B2-20E3-21FC-6BC45C874FD7}"/>
                </a:ext>
              </a:extLst>
            </p:cNvPr>
            <p:cNvPicPr>
              <a:picLocks noChangeAspect="1"/>
            </p:cNvPicPr>
            <p:nvPr/>
          </p:nvPicPr>
          <p:blipFill rotWithShape="1">
            <a:blip r:embed="rId3"/>
            <a:srcRect l="6275" t="31565" r="43827" b="59455"/>
            <a:stretch/>
          </p:blipFill>
          <p:spPr>
            <a:xfrm>
              <a:off x="765110" y="2164702"/>
              <a:ext cx="6083559" cy="615820"/>
            </a:xfrm>
            <a:prstGeom prst="rect">
              <a:avLst/>
            </a:prstGeom>
          </p:spPr>
        </p:pic>
        <p:pic>
          <p:nvPicPr>
            <p:cNvPr id="8" name="圖片 7">
              <a:extLst>
                <a:ext uri="{FF2B5EF4-FFF2-40B4-BE49-F238E27FC236}">
                  <a16:creationId xmlns:a16="http://schemas.microsoft.com/office/drawing/2014/main" id="{CBA0311D-4A13-FE7C-019D-863307619BB5}"/>
                </a:ext>
              </a:extLst>
            </p:cNvPr>
            <p:cNvPicPr>
              <a:picLocks noChangeAspect="1"/>
            </p:cNvPicPr>
            <p:nvPr/>
          </p:nvPicPr>
          <p:blipFill rotWithShape="1">
            <a:blip r:embed="rId3"/>
            <a:srcRect l="6275" t="43809" r="46352" b="38912"/>
            <a:stretch/>
          </p:blipFill>
          <p:spPr>
            <a:xfrm>
              <a:off x="838200" y="3013786"/>
              <a:ext cx="6010469" cy="1233167"/>
            </a:xfrm>
            <a:prstGeom prst="rect">
              <a:avLst/>
            </a:prstGeom>
          </p:spPr>
        </p:pic>
      </p:grpSp>
    </p:spTree>
    <p:extLst>
      <p:ext uri="{BB962C8B-B14F-4D97-AF65-F5344CB8AC3E}">
        <p14:creationId xmlns:p14="http://schemas.microsoft.com/office/powerpoint/2010/main" val="4269737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37284"/>
            <a:ext cx="10515600" cy="1325563"/>
          </a:xfrm>
        </p:spPr>
        <p:txBody>
          <a:bodyPr/>
          <a:lstStyle/>
          <a:p>
            <a:r>
              <a:rPr lang="en-US" altLang="zh-TW" dirty="0"/>
              <a:t>Train the Model</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62847"/>
            <a:ext cx="10515600" cy="4351338"/>
          </a:xfrm>
        </p:spPr>
        <p:txBody>
          <a:bodyPr/>
          <a:lstStyle/>
          <a:p>
            <a:r>
              <a:rPr lang="en-US" altLang="zh-TW" dirty="0"/>
              <a:t>The model is fit with </a:t>
            </a:r>
            <a:r>
              <a:rPr lang="en-US" altLang="zh-TW" dirty="0" err="1"/>
              <a:t>xtrain</a:t>
            </a:r>
            <a:r>
              <a:rPr lang="en-US" altLang="zh-TW" dirty="0"/>
              <a:t> and </a:t>
            </a:r>
            <a:r>
              <a:rPr lang="en-US" altLang="zh-TW" dirty="0" err="1"/>
              <a:t>ytrain</a:t>
            </a:r>
            <a:r>
              <a:rPr lang="en-US" altLang="zh-TW" dirty="0"/>
              <a:t> which </a:t>
            </a:r>
            <a:r>
              <a:rPr lang="en-US" altLang="zh-TW" dirty="0" err="1">
                <a:solidFill>
                  <a:srgbClr val="0000FF"/>
                </a:solidFill>
              </a:rPr>
              <a:t>batch_size</a:t>
            </a:r>
            <a:r>
              <a:rPr lang="en-US" altLang="zh-TW" dirty="0">
                <a:solidFill>
                  <a:srgbClr val="0000FF"/>
                </a:solidFill>
              </a:rPr>
              <a:t> </a:t>
            </a:r>
            <a:r>
              <a:rPr lang="en-US" altLang="zh-TW" dirty="0"/>
              <a:t>is set to ten with hundred </a:t>
            </a:r>
            <a:r>
              <a:rPr lang="en-US" altLang="zh-TW" dirty="0">
                <a:solidFill>
                  <a:srgbClr val="0000FF"/>
                </a:solidFill>
              </a:rPr>
              <a:t>epochs</a:t>
            </a:r>
            <a:r>
              <a:rPr lang="en-US" altLang="zh-TW" dirty="0"/>
              <a:t>. </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87</a:t>
            </a:fld>
            <a:endParaRPr lang="zh-TW" altLang="en-US" dirty="0"/>
          </a:p>
        </p:txBody>
      </p:sp>
      <p:pic>
        <p:nvPicPr>
          <p:cNvPr id="6" name="圖片 5">
            <a:extLst>
              <a:ext uri="{FF2B5EF4-FFF2-40B4-BE49-F238E27FC236}">
                <a16:creationId xmlns:a16="http://schemas.microsoft.com/office/drawing/2014/main" id="{C58327E6-8F1F-C346-2A7F-6DB40D4089E5}"/>
              </a:ext>
            </a:extLst>
          </p:cNvPr>
          <p:cNvPicPr>
            <a:picLocks noChangeAspect="1"/>
          </p:cNvPicPr>
          <p:nvPr/>
        </p:nvPicPr>
        <p:blipFill rotWithShape="1">
          <a:blip r:embed="rId3"/>
          <a:srcRect l="5740" t="41224" r="41454" b="19864"/>
          <a:stretch/>
        </p:blipFill>
        <p:spPr>
          <a:xfrm>
            <a:off x="1826632" y="2670757"/>
            <a:ext cx="8538735" cy="3539244"/>
          </a:xfrm>
          <a:prstGeom prst="rect">
            <a:avLst/>
          </a:prstGeom>
        </p:spPr>
      </p:pic>
    </p:spTree>
    <p:extLst>
      <p:ext uri="{BB962C8B-B14F-4D97-AF65-F5344CB8AC3E}">
        <p14:creationId xmlns:p14="http://schemas.microsoft.com/office/powerpoint/2010/main" val="6515466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82095"/>
            <a:ext cx="10515600" cy="1325563"/>
          </a:xfrm>
        </p:spPr>
        <p:txBody>
          <a:bodyPr/>
          <a:lstStyle/>
          <a:p>
            <a:r>
              <a:rPr lang="en-US" altLang="zh-TW" dirty="0"/>
              <a:t>Show the Model</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77040"/>
            <a:ext cx="4974772" cy="4351338"/>
          </a:xfrm>
        </p:spPr>
        <p:txBody>
          <a:bodyPr>
            <a:normAutofit/>
          </a:bodyPr>
          <a:lstStyle/>
          <a:p>
            <a:pPr>
              <a:lnSpc>
                <a:spcPct val="130000"/>
              </a:lnSpc>
            </a:pPr>
            <a:r>
              <a:rPr lang="en-US" altLang="zh-TW" dirty="0"/>
              <a:t>The mean squared error loss in each epoch is visualized.</a:t>
            </a:r>
          </a:p>
          <a:p>
            <a:pPr>
              <a:lnSpc>
                <a:spcPct val="130000"/>
              </a:lnSpc>
            </a:pPr>
            <a:endParaRPr lang="en-US" altLang="zh-TW" sz="400" dirty="0"/>
          </a:p>
          <a:p>
            <a:pPr>
              <a:lnSpc>
                <a:spcPct val="130000"/>
              </a:lnSpc>
            </a:pPr>
            <a:r>
              <a:rPr lang="en-US" altLang="zh-TW" dirty="0"/>
              <a:t>After the fifth or sixth epoch, we can see that the loss gradually flattens out, as shown in the screenshot on the right-hand side.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88</a:t>
            </a:fld>
            <a:endParaRPr lang="zh-TW" altLang="en-US" dirty="0"/>
          </a:p>
        </p:txBody>
      </p:sp>
      <p:grpSp>
        <p:nvGrpSpPr>
          <p:cNvPr id="8" name="群組 7">
            <a:extLst>
              <a:ext uri="{FF2B5EF4-FFF2-40B4-BE49-F238E27FC236}">
                <a16:creationId xmlns:a16="http://schemas.microsoft.com/office/drawing/2014/main" id="{1DB3B934-72F0-B5A8-3E53-152E69A099D2}"/>
              </a:ext>
            </a:extLst>
          </p:cNvPr>
          <p:cNvGrpSpPr/>
          <p:nvPr/>
        </p:nvGrpSpPr>
        <p:grpSpPr>
          <a:xfrm>
            <a:off x="5998028" y="1577040"/>
            <a:ext cx="5758542" cy="4941906"/>
            <a:chOff x="5889171" y="1597006"/>
            <a:chExt cx="5758542" cy="4941906"/>
          </a:xfrm>
        </p:grpSpPr>
        <p:pic>
          <p:nvPicPr>
            <p:cNvPr id="6" name="圖片 5">
              <a:extLst>
                <a:ext uri="{FF2B5EF4-FFF2-40B4-BE49-F238E27FC236}">
                  <a16:creationId xmlns:a16="http://schemas.microsoft.com/office/drawing/2014/main" id="{CC0FAA91-8039-A9B0-D9D7-D6D262042CBF}"/>
                </a:ext>
              </a:extLst>
            </p:cNvPr>
            <p:cNvPicPr>
              <a:picLocks noChangeAspect="1"/>
            </p:cNvPicPr>
            <p:nvPr/>
          </p:nvPicPr>
          <p:blipFill rotWithShape="1">
            <a:blip r:embed="rId3"/>
            <a:srcRect l="4968" t="32540" r="58125" b="51357"/>
            <a:stretch/>
          </p:blipFill>
          <p:spPr>
            <a:xfrm>
              <a:off x="5889171" y="1597006"/>
              <a:ext cx="5758542" cy="1413337"/>
            </a:xfrm>
            <a:prstGeom prst="rect">
              <a:avLst/>
            </a:prstGeom>
          </p:spPr>
        </p:pic>
        <p:pic>
          <p:nvPicPr>
            <p:cNvPr id="7" name="圖片 6">
              <a:extLst>
                <a:ext uri="{FF2B5EF4-FFF2-40B4-BE49-F238E27FC236}">
                  <a16:creationId xmlns:a16="http://schemas.microsoft.com/office/drawing/2014/main" id="{40508E4E-A361-ED82-FE8B-8B9EC1CA7751}"/>
                </a:ext>
              </a:extLst>
            </p:cNvPr>
            <p:cNvPicPr>
              <a:picLocks noChangeAspect="1"/>
            </p:cNvPicPr>
            <p:nvPr/>
          </p:nvPicPr>
          <p:blipFill rotWithShape="1">
            <a:blip r:embed="rId3"/>
            <a:srcRect l="8525" t="50113" r="58126" b="9931"/>
            <a:stretch/>
          </p:blipFill>
          <p:spPr>
            <a:xfrm>
              <a:off x="5889171" y="3032115"/>
              <a:ext cx="5203370" cy="3506797"/>
            </a:xfrm>
            <a:prstGeom prst="rect">
              <a:avLst/>
            </a:prstGeom>
          </p:spPr>
        </p:pic>
      </p:grpSp>
    </p:spTree>
    <p:extLst>
      <p:ext uri="{BB962C8B-B14F-4D97-AF65-F5344CB8AC3E}">
        <p14:creationId xmlns:p14="http://schemas.microsoft.com/office/powerpoint/2010/main" val="345238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01692"/>
            <a:ext cx="10515600" cy="4351338"/>
          </a:xfrm>
        </p:spPr>
        <p:txBody>
          <a:bodyPr/>
          <a:lstStyle/>
          <a:p>
            <a:r>
              <a:rPr lang="en-US" altLang="zh-TW" dirty="0">
                <a:solidFill>
                  <a:srgbClr val="0000FF"/>
                </a:solidFill>
              </a:rPr>
              <a:t>predict() </a:t>
            </a:r>
            <a:r>
              <a:rPr lang="en-US" altLang="zh-TW" dirty="0"/>
              <a:t>is used in batch processing of large numbers of inputs and generates output predictions for the input samples.</a:t>
            </a:r>
          </a:p>
          <a:p>
            <a:r>
              <a:rPr lang="en-US" altLang="zh-TW" dirty="0">
                <a:solidFill>
                  <a:srgbClr val="0000FF"/>
                </a:solidFill>
              </a:rPr>
              <a:t>c</a:t>
            </a:r>
            <a:r>
              <a:rPr lang="en-US" altLang="zh-TW" b="0" i="0" dirty="0">
                <a:solidFill>
                  <a:srgbClr val="0000FF"/>
                </a:solidFill>
                <a:effectLst/>
              </a:rPr>
              <a:t>oncatenate()</a:t>
            </a:r>
            <a:r>
              <a:rPr lang="en-US" altLang="zh-TW" b="0" i="0" dirty="0">
                <a:effectLst/>
              </a:rPr>
              <a:t>:</a:t>
            </a:r>
            <a:r>
              <a:rPr lang="en-US" altLang="zh-TW" b="0" i="0" dirty="0">
                <a:solidFill>
                  <a:srgbClr val="0000FF"/>
                </a:solidFill>
                <a:effectLst/>
              </a:rPr>
              <a:t> </a:t>
            </a:r>
            <a:r>
              <a:rPr lang="en-US" altLang="zh-TW" dirty="0"/>
              <a:t>C</a:t>
            </a:r>
            <a:r>
              <a:rPr lang="en-US" altLang="zh-TW" b="0" i="0" dirty="0">
                <a:effectLst/>
              </a:rPr>
              <a:t>ombine </a:t>
            </a:r>
            <a:r>
              <a:rPr lang="en-US" altLang="zh-TW" dirty="0"/>
              <a:t>2</a:t>
            </a:r>
            <a:r>
              <a:rPr lang="en-US" altLang="zh-TW" b="0" i="0" dirty="0">
                <a:effectLst/>
              </a:rPr>
              <a:t> NumPy arrays column-wise by specifying axis=1.</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89</a:t>
            </a:fld>
            <a:endParaRPr lang="zh-TW" altLang="en-US" dirty="0"/>
          </a:p>
        </p:txBody>
      </p:sp>
      <p:pic>
        <p:nvPicPr>
          <p:cNvPr id="6" name="圖片 5">
            <a:extLst>
              <a:ext uri="{FF2B5EF4-FFF2-40B4-BE49-F238E27FC236}">
                <a16:creationId xmlns:a16="http://schemas.microsoft.com/office/drawing/2014/main" id="{5AACBD69-0337-5F93-9DF9-A1B89804C10E}"/>
              </a:ext>
            </a:extLst>
          </p:cNvPr>
          <p:cNvPicPr>
            <a:picLocks noChangeAspect="1"/>
          </p:cNvPicPr>
          <p:nvPr/>
        </p:nvPicPr>
        <p:blipFill rotWithShape="1">
          <a:blip r:embed="rId3"/>
          <a:srcRect l="5741" t="42721" r="42602" b="36552"/>
          <a:stretch/>
        </p:blipFill>
        <p:spPr>
          <a:xfrm>
            <a:off x="2109785" y="3897086"/>
            <a:ext cx="7972430" cy="1799415"/>
          </a:xfrm>
          <a:prstGeom prst="rect">
            <a:avLst/>
          </a:prstGeom>
        </p:spPr>
      </p:pic>
    </p:spTree>
    <p:extLst>
      <p:ext uri="{BB962C8B-B14F-4D97-AF65-F5344CB8AC3E}">
        <p14:creationId xmlns:p14="http://schemas.microsoft.com/office/powerpoint/2010/main" val="657160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A503B-8116-6D4E-AF12-9BD3B4EAC16F}"/>
              </a:ext>
            </a:extLst>
          </p:cNvPr>
          <p:cNvSpPr>
            <a:spLocks noGrp="1"/>
          </p:cNvSpPr>
          <p:nvPr>
            <p:ph type="title"/>
          </p:nvPr>
        </p:nvSpPr>
        <p:spPr>
          <a:xfrm>
            <a:off x="838200" y="106807"/>
            <a:ext cx="10515600" cy="1325563"/>
          </a:xfrm>
        </p:spPr>
        <p:txBody>
          <a:bodyPr/>
          <a:lstStyle/>
          <a:p>
            <a:r>
              <a:rPr kumimoji="1" lang="en-US" altLang="zh-TW" dirty="0"/>
              <a:t>Change to Use GPU</a:t>
            </a:r>
            <a:endParaRPr kumimoji="1" lang="zh-TW" altLang="en-US" dirty="0"/>
          </a:p>
        </p:txBody>
      </p:sp>
      <p:sp>
        <p:nvSpPr>
          <p:cNvPr id="3" name="文字版面配置區 2">
            <a:extLst>
              <a:ext uri="{FF2B5EF4-FFF2-40B4-BE49-F238E27FC236}">
                <a16:creationId xmlns:a16="http://schemas.microsoft.com/office/drawing/2014/main" id="{9E4A5C2A-2038-DC4C-9577-F3CE4BB7E57F}"/>
              </a:ext>
            </a:extLst>
          </p:cNvPr>
          <p:cNvSpPr>
            <a:spLocks noGrp="1"/>
          </p:cNvSpPr>
          <p:nvPr>
            <p:ph idx="1"/>
          </p:nvPr>
        </p:nvSpPr>
        <p:spPr>
          <a:xfrm>
            <a:off x="838200" y="1289571"/>
            <a:ext cx="10515600" cy="4351338"/>
          </a:xfrm>
        </p:spPr>
        <p:txBody>
          <a:bodyPr/>
          <a:lstStyle/>
          <a:p>
            <a:r>
              <a:rPr kumimoji="1" lang="en-US" altLang="zh-TW" dirty="0"/>
              <a:t>We can change to GPU </a:t>
            </a:r>
            <a:r>
              <a:rPr kumimoji="1" lang="en" altLang="zh-TW" dirty="0"/>
              <a:t>h</a:t>
            </a:r>
            <a:r>
              <a:rPr lang="en" altLang="zh-TW" dirty="0"/>
              <a:t>ardware accelerator.</a:t>
            </a:r>
            <a:endParaRPr kumimoji="1" lang="zh-TW" altLang="en-US" dirty="0"/>
          </a:p>
        </p:txBody>
      </p:sp>
      <p:sp>
        <p:nvSpPr>
          <p:cNvPr id="4" name="投影片編號版面配置區 3">
            <a:extLst>
              <a:ext uri="{FF2B5EF4-FFF2-40B4-BE49-F238E27FC236}">
                <a16:creationId xmlns:a16="http://schemas.microsoft.com/office/drawing/2014/main" id="{200A49D9-7D15-8248-8BFA-5D267376D52B}"/>
              </a:ext>
            </a:extLst>
          </p:cNvPr>
          <p:cNvSpPr>
            <a:spLocks noGrp="1"/>
          </p:cNvSpPr>
          <p:nvPr>
            <p:ph type="sldNum" sz="quarter" idx="12"/>
          </p:nvPr>
        </p:nvSpPr>
        <p:spPr/>
        <p:txBody>
          <a:bodyPr/>
          <a:lstStyle/>
          <a:p>
            <a:fld id="{00000000-1234-1234-1234-123412341234}" type="slidenum">
              <a:rPr lang="en-US" smtClean="0"/>
              <a:pPr/>
              <a:t>9</a:t>
            </a:fld>
            <a:endParaRPr lang="en-US" dirty="0"/>
          </a:p>
        </p:txBody>
      </p:sp>
      <p:pic>
        <p:nvPicPr>
          <p:cNvPr id="6" name="圖片 5">
            <a:extLst>
              <a:ext uri="{FF2B5EF4-FFF2-40B4-BE49-F238E27FC236}">
                <a16:creationId xmlns:a16="http://schemas.microsoft.com/office/drawing/2014/main" id="{48C32FCB-7D4C-1845-A2E7-1E864659F806}"/>
              </a:ext>
            </a:extLst>
          </p:cNvPr>
          <p:cNvPicPr>
            <a:picLocks noChangeAspect="1"/>
          </p:cNvPicPr>
          <p:nvPr/>
        </p:nvPicPr>
        <p:blipFill>
          <a:blip r:embed="rId3"/>
          <a:stretch>
            <a:fillRect/>
          </a:stretch>
        </p:blipFill>
        <p:spPr>
          <a:xfrm>
            <a:off x="645417" y="1966120"/>
            <a:ext cx="5450583" cy="4526755"/>
          </a:xfrm>
          <a:prstGeom prst="rect">
            <a:avLst/>
          </a:prstGeom>
        </p:spPr>
      </p:pic>
      <p:pic>
        <p:nvPicPr>
          <p:cNvPr id="8" name="圖片 7">
            <a:extLst>
              <a:ext uri="{FF2B5EF4-FFF2-40B4-BE49-F238E27FC236}">
                <a16:creationId xmlns:a16="http://schemas.microsoft.com/office/drawing/2014/main" id="{DECF6AEE-BF50-324D-8B09-E3A982A90783}"/>
              </a:ext>
            </a:extLst>
          </p:cNvPr>
          <p:cNvPicPr>
            <a:picLocks noChangeAspect="1"/>
          </p:cNvPicPr>
          <p:nvPr/>
        </p:nvPicPr>
        <p:blipFill>
          <a:blip r:embed="rId4"/>
          <a:stretch>
            <a:fillRect/>
          </a:stretch>
        </p:blipFill>
        <p:spPr>
          <a:xfrm>
            <a:off x="6288783" y="2289280"/>
            <a:ext cx="5641664" cy="3880434"/>
          </a:xfrm>
          <a:prstGeom prst="rect">
            <a:avLst/>
          </a:prstGeom>
        </p:spPr>
      </p:pic>
      <p:sp>
        <p:nvSpPr>
          <p:cNvPr id="5" name="矩形 4">
            <a:extLst>
              <a:ext uri="{FF2B5EF4-FFF2-40B4-BE49-F238E27FC236}">
                <a16:creationId xmlns:a16="http://schemas.microsoft.com/office/drawing/2014/main" id="{7BDF9F94-392C-4C02-AA93-516DE5F8C1A1}"/>
              </a:ext>
            </a:extLst>
          </p:cNvPr>
          <p:cNvSpPr/>
          <p:nvPr/>
        </p:nvSpPr>
        <p:spPr>
          <a:xfrm>
            <a:off x="3023118" y="5327780"/>
            <a:ext cx="2827176" cy="33007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E951C7E5-17A5-4755-BB00-E990903054F6}"/>
              </a:ext>
            </a:extLst>
          </p:cNvPr>
          <p:cNvSpPr/>
          <p:nvPr/>
        </p:nvSpPr>
        <p:spPr>
          <a:xfrm>
            <a:off x="6476222" y="3604727"/>
            <a:ext cx="1156220" cy="3664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31EBCEA3-DB7E-47FE-AC66-2CB944C4E7FF}"/>
              </a:ext>
            </a:extLst>
          </p:cNvPr>
          <p:cNvSpPr/>
          <p:nvPr/>
        </p:nvSpPr>
        <p:spPr>
          <a:xfrm>
            <a:off x="10948350" y="5623682"/>
            <a:ext cx="836213" cy="3664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020106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60821"/>
            <a:ext cx="10515600" cy="4351338"/>
          </a:xfrm>
        </p:spPr>
        <p:txBody>
          <a:bodyPr/>
          <a:lstStyle/>
          <a:p>
            <a:r>
              <a:rPr lang="en-US" altLang="zh-TW" dirty="0"/>
              <a:t>Execute the following code to plot the actual vs. predicted stock prices.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90</a:t>
            </a:fld>
            <a:endParaRPr lang="zh-TW" altLang="en-US" dirty="0"/>
          </a:p>
        </p:txBody>
      </p:sp>
      <p:pic>
        <p:nvPicPr>
          <p:cNvPr id="6" name="圖片 5">
            <a:extLst>
              <a:ext uri="{FF2B5EF4-FFF2-40B4-BE49-F238E27FC236}">
                <a16:creationId xmlns:a16="http://schemas.microsoft.com/office/drawing/2014/main" id="{5A04AF31-7A05-1809-934B-C5D35C400728}"/>
              </a:ext>
            </a:extLst>
          </p:cNvPr>
          <p:cNvPicPr>
            <a:picLocks noChangeAspect="1"/>
          </p:cNvPicPr>
          <p:nvPr/>
        </p:nvPicPr>
        <p:blipFill rotWithShape="1">
          <a:blip r:embed="rId3"/>
          <a:srcRect l="6199" t="30748" r="46428" b="40816"/>
          <a:stretch/>
        </p:blipFill>
        <p:spPr>
          <a:xfrm>
            <a:off x="1919691" y="2841171"/>
            <a:ext cx="8352618" cy="2820189"/>
          </a:xfrm>
          <a:prstGeom prst="rect">
            <a:avLst/>
          </a:prstGeom>
        </p:spPr>
      </p:pic>
    </p:spTree>
    <p:extLst>
      <p:ext uri="{BB962C8B-B14F-4D97-AF65-F5344CB8AC3E}">
        <p14:creationId xmlns:p14="http://schemas.microsoft.com/office/powerpoint/2010/main" val="1058497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7143"/>
            <a:ext cx="10515600" cy="1325563"/>
          </a:xfrm>
        </p:spPr>
        <p:txBody>
          <a:bodyPr/>
          <a:lstStyle/>
          <a:p>
            <a:r>
              <a:rPr lang="en-US" altLang="zh-TW" dirty="0"/>
              <a:t>Model Predict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253331"/>
            <a:ext cx="10515600" cy="4351338"/>
          </a:xfrm>
        </p:spPr>
        <p:txBody>
          <a:bodyPr/>
          <a:lstStyle/>
          <a:p>
            <a:r>
              <a:rPr lang="en-US" altLang="zh-TW" dirty="0"/>
              <a:t>The predictions are close to the actual stock quotes from 2017-2018, as shown in the following figure.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91</a:t>
            </a:fld>
            <a:endParaRPr lang="zh-TW" altLang="en-US" dirty="0"/>
          </a:p>
        </p:txBody>
      </p:sp>
      <p:pic>
        <p:nvPicPr>
          <p:cNvPr id="7" name="圖片 6">
            <a:extLst>
              <a:ext uri="{FF2B5EF4-FFF2-40B4-BE49-F238E27FC236}">
                <a16:creationId xmlns:a16="http://schemas.microsoft.com/office/drawing/2014/main" id="{710579BF-2F74-BFEE-91A2-9D30AB4E6AD3}"/>
              </a:ext>
            </a:extLst>
          </p:cNvPr>
          <p:cNvPicPr>
            <a:picLocks noChangeAspect="1"/>
          </p:cNvPicPr>
          <p:nvPr/>
        </p:nvPicPr>
        <p:blipFill rotWithShape="1">
          <a:blip r:embed="rId3"/>
          <a:srcRect l="6874" t="36551" r="23391" b="11518"/>
          <a:stretch/>
        </p:blipFill>
        <p:spPr>
          <a:xfrm>
            <a:off x="1156607" y="2353632"/>
            <a:ext cx="9878786" cy="4138102"/>
          </a:xfrm>
          <a:prstGeom prst="rect">
            <a:avLst/>
          </a:prstGeom>
        </p:spPr>
      </p:pic>
    </p:spTree>
    <p:extLst>
      <p:ext uri="{BB962C8B-B14F-4D97-AF65-F5344CB8AC3E}">
        <p14:creationId xmlns:p14="http://schemas.microsoft.com/office/powerpoint/2010/main" val="31547875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err="1"/>
              <a:t>Mean_squared_error</a:t>
            </a:r>
            <a:r>
              <a:rPr lang="en-US" altLang="zh-TW" dirty="0"/>
              <a:t> is calculated to understand how much deviation is between the predicted and actual stock prices.</a:t>
            </a:r>
          </a:p>
          <a:p>
            <a:r>
              <a:rPr lang="en-US" altLang="zh-TW" dirty="0"/>
              <a:t>As shown in the following figure, we have a mean squared error of 0.0222 or approximately 2.2%.</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92</a:t>
            </a:fld>
            <a:endParaRPr lang="zh-TW" altLang="en-US" dirty="0"/>
          </a:p>
        </p:txBody>
      </p:sp>
      <p:pic>
        <p:nvPicPr>
          <p:cNvPr id="6" name="圖片 5">
            <a:extLst>
              <a:ext uri="{FF2B5EF4-FFF2-40B4-BE49-F238E27FC236}">
                <a16:creationId xmlns:a16="http://schemas.microsoft.com/office/drawing/2014/main" id="{32EE6811-6220-2BFD-2597-3B4253A04F34}"/>
              </a:ext>
            </a:extLst>
          </p:cNvPr>
          <p:cNvPicPr>
            <a:picLocks noChangeAspect="1"/>
          </p:cNvPicPr>
          <p:nvPr/>
        </p:nvPicPr>
        <p:blipFill rotWithShape="1">
          <a:blip r:embed="rId3"/>
          <a:srcRect l="5816" t="47755" r="53087" b="34286"/>
          <a:stretch/>
        </p:blipFill>
        <p:spPr>
          <a:xfrm>
            <a:off x="1770556" y="3649824"/>
            <a:ext cx="8650887" cy="2126477"/>
          </a:xfrm>
          <a:prstGeom prst="rect">
            <a:avLst/>
          </a:prstGeom>
        </p:spPr>
      </p:pic>
    </p:spTree>
    <p:extLst>
      <p:ext uri="{BB962C8B-B14F-4D97-AF65-F5344CB8AC3E}">
        <p14:creationId xmlns:p14="http://schemas.microsoft.com/office/powerpoint/2010/main" val="9834100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A16445-55DE-D5CA-CF43-3D9E081578B1}"/>
              </a:ext>
            </a:extLst>
          </p:cNvPr>
          <p:cNvSpPr>
            <a:spLocks noGrp="1"/>
          </p:cNvSpPr>
          <p:nvPr>
            <p:ph type="title"/>
          </p:nvPr>
        </p:nvSpPr>
        <p:spPr>
          <a:xfrm>
            <a:off x="838198" y="0"/>
            <a:ext cx="10515600" cy="1325563"/>
          </a:xfrm>
        </p:spPr>
        <p:txBody>
          <a:bodyPr/>
          <a:lstStyle/>
          <a:p>
            <a:r>
              <a:rPr lang="en-US" altLang="zh-TW" dirty="0"/>
              <a:t>Extra Bonus</a:t>
            </a:r>
            <a:endParaRPr lang="zh-TW" altLang="en-US" dirty="0"/>
          </a:p>
        </p:txBody>
      </p:sp>
      <p:sp>
        <p:nvSpPr>
          <p:cNvPr id="3" name="內容版面配置區 2">
            <a:extLst>
              <a:ext uri="{FF2B5EF4-FFF2-40B4-BE49-F238E27FC236}">
                <a16:creationId xmlns:a16="http://schemas.microsoft.com/office/drawing/2014/main" id="{B133D772-48C4-04BD-C167-FE0F1D8AB789}"/>
              </a:ext>
            </a:extLst>
          </p:cNvPr>
          <p:cNvSpPr>
            <a:spLocks noGrp="1"/>
          </p:cNvSpPr>
          <p:nvPr>
            <p:ph idx="1"/>
          </p:nvPr>
        </p:nvSpPr>
        <p:spPr>
          <a:xfrm>
            <a:off x="838197" y="1253331"/>
            <a:ext cx="10940145" cy="4351338"/>
          </a:xfrm>
        </p:spPr>
        <p:txBody>
          <a:bodyPr/>
          <a:lstStyle/>
          <a:p>
            <a:r>
              <a:rPr lang="en-US" altLang="zh-TW" dirty="0"/>
              <a:t>Download the current Apple stock price from the following website:</a:t>
            </a:r>
            <a:endParaRPr lang="en-US" altLang="zh-TW" dirty="0">
              <a:hlinkClick r:id="rId3"/>
            </a:endParaRPr>
          </a:p>
          <a:p>
            <a:r>
              <a:rPr lang="en-US" altLang="zh-TW" dirty="0">
                <a:hlinkClick r:id="rId3"/>
              </a:rPr>
              <a:t>https://finance.yahoo.com/quote/AAPL/history</a:t>
            </a:r>
            <a:endParaRPr lang="zh-TW" altLang="en-US" dirty="0"/>
          </a:p>
        </p:txBody>
      </p:sp>
      <p:sp>
        <p:nvSpPr>
          <p:cNvPr id="4" name="投影片編號版面配置區 3">
            <a:extLst>
              <a:ext uri="{FF2B5EF4-FFF2-40B4-BE49-F238E27FC236}">
                <a16:creationId xmlns:a16="http://schemas.microsoft.com/office/drawing/2014/main" id="{022ECE04-67E1-96F7-B556-C6E90BDDF7EC}"/>
              </a:ext>
            </a:extLst>
          </p:cNvPr>
          <p:cNvSpPr>
            <a:spLocks noGrp="1"/>
          </p:cNvSpPr>
          <p:nvPr>
            <p:ph type="sldNum" sz="quarter" idx="12"/>
          </p:nvPr>
        </p:nvSpPr>
        <p:spPr/>
        <p:txBody>
          <a:bodyPr/>
          <a:lstStyle/>
          <a:p>
            <a:fld id="{C4228B2F-DCD5-4BFB-98DD-2DA449AD3239}" type="slidenum">
              <a:rPr lang="zh-TW" altLang="en-US" smtClean="0"/>
              <a:pPr/>
              <a:t>93</a:t>
            </a:fld>
            <a:endParaRPr lang="zh-TW" altLang="en-US" dirty="0"/>
          </a:p>
        </p:txBody>
      </p:sp>
      <p:grpSp>
        <p:nvGrpSpPr>
          <p:cNvPr id="10" name="群組 9">
            <a:extLst>
              <a:ext uri="{FF2B5EF4-FFF2-40B4-BE49-F238E27FC236}">
                <a16:creationId xmlns:a16="http://schemas.microsoft.com/office/drawing/2014/main" id="{666052E4-9D11-00AF-8F43-5C9CC5D9DADB}"/>
              </a:ext>
            </a:extLst>
          </p:cNvPr>
          <p:cNvGrpSpPr/>
          <p:nvPr/>
        </p:nvGrpSpPr>
        <p:grpSpPr>
          <a:xfrm>
            <a:off x="2438397" y="2748415"/>
            <a:ext cx="7315201" cy="3504294"/>
            <a:chOff x="2025071" y="2307771"/>
            <a:chExt cx="7315201" cy="3504294"/>
          </a:xfrm>
        </p:grpSpPr>
        <p:pic>
          <p:nvPicPr>
            <p:cNvPr id="8" name="圖片 7">
              <a:extLst>
                <a:ext uri="{FF2B5EF4-FFF2-40B4-BE49-F238E27FC236}">
                  <a16:creationId xmlns:a16="http://schemas.microsoft.com/office/drawing/2014/main" id="{9D4C6117-A24C-9725-9060-8F9B3A6887EA}"/>
                </a:ext>
              </a:extLst>
            </p:cNvPr>
            <p:cNvPicPr>
              <a:picLocks noChangeAspect="1"/>
            </p:cNvPicPr>
            <p:nvPr/>
          </p:nvPicPr>
          <p:blipFill rotWithShape="1">
            <a:blip r:embed="rId4"/>
            <a:srcRect l="8304" t="41587" r="31696" b="7315"/>
            <a:stretch/>
          </p:blipFill>
          <p:spPr>
            <a:xfrm>
              <a:off x="2025071" y="2307771"/>
              <a:ext cx="7315201" cy="3504294"/>
            </a:xfrm>
            <a:prstGeom prst="rect">
              <a:avLst/>
            </a:prstGeom>
          </p:spPr>
        </p:pic>
        <p:sp>
          <p:nvSpPr>
            <p:cNvPr id="9" name="矩形 8">
              <a:extLst>
                <a:ext uri="{FF2B5EF4-FFF2-40B4-BE49-F238E27FC236}">
                  <a16:creationId xmlns:a16="http://schemas.microsoft.com/office/drawing/2014/main" id="{7DB2E569-7047-CFDE-126E-93DA56757F5E}"/>
                </a:ext>
              </a:extLst>
            </p:cNvPr>
            <p:cNvSpPr/>
            <p:nvPr/>
          </p:nvSpPr>
          <p:spPr>
            <a:xfrm>
              <a:off x="8469086" y="4385201"/>
              <a:ext cx="772885" cy="27388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187589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72FF1B-4F78-9379-DF6F-2AD53161B403}"/>
              </a:ext>
            </a:extLst>
          </p:cNvPr>
          <p:cNvSpPr>
            <a:spLocks noGrp="1"/>
          </p:cNvSpPr>
          <p:nvPr>
            <p:ph type="title"/>
          </p:nvPr>
        </p:nvSpPr>
        <p:spPr/>
        <p:txBody>
          <a:bodyPr/>
          <a:lstStyle/>
          <a:p>
            <a:r>
              <a:rPr lang="en-US" altLang="zh-TW" dirty="0"/>
              <a:t>Extra Bonus (Cont’d)</a:t>
            </a:r>
            <a:endParaRPr lang="zh-TW" altLang="en-US" dirty="0"/>
          </a:p>
        </p:txBody>
      </p:sp>
      <p:sp>
        <p:nvSpPr>
          <p:cNvPr id="3" name="內容版面配置區 2">
            <a:extLst>
              <a:ext uri="{FF2B5EF4-FFF2-40B4-BE49-F238E27FC236}">
                <a16:creationId xmlns:a16="http://schemas.microsoft.com/office/drawing/2014/main" id="{E3A02965-C21F-F0F4-CC56-0F1B51C4176F}"/>
              </a:ext>
            </a:extLst>
          </p:cNvPr>
          <p:cNvSpPr>
            <a:spLocks noGrp="1"/>
          </p:cNvSpPr>
          <p:nvPr>
            <p:ph idx="1"/>
          </p:nvPr>
        </p:nvSpPr>
        <p:spPr/>
        <p:txBody>
          <a:bodyPr/>
          <a:lstStyle/>
          <a:p>
            <a:r>
              <a:rPr lang="en-US" altLang="zh-TW" dirty="0"/>
              <a:t>Use a line chart to draw the actual stock price in 2022 against your predicted stock price, such as the following picture.</a:t>
            </a:r>
            <a:endParaRPr lang="zh-TW" altLang="en-US" dirty="0"/>
          </a:p>
        </p:txBody>
      </p:sp>
      <p:sp>
        <p:nvSpPr>
          <p:cNvPr id="4" name="投影片編號版面配置區 3">
            <a:extLst>
              <a:ext uri="{FF2B5EF4-FFF2-40B4-BE49-F238E27FC236}">
                <a16:creationId xmlns:a16="http://schemas.microsoft.com/office/drawing/2014/main" id="{63247377-7870-6790-BF14-CD748D1E1184}"/>
              </a:ext>
            </a:extLst>
          </p:cNvPr>
          <p:cNvSpPr>
            <a:spLocks noGrp="1"/>
          </p:cNvSpPr>
          <p:nvPr>
            <p:ph type="sldNum" sz="quarter" idx="12"/>
          </p:nvPr>
        </p:nvSpPr>
        <p:spPr/>
        <p:txBody>
          <a:bodyPr/>
          <a:lstStyle/>
          <a:p>
            <a:fld id="{C4228B2F-DCD5-4BFB-98DD-2DA449AD3239}" type="slidenum">
              <a:rPr lang="zh-TW" altLang="en-US" smtClean="0"/>
              <a:pPr/>
              <a:t>94</a:t>
            </a:fld>
            <a:endParaRPr lang="zh-TW" altLang="en-US" dirty="0"/>
          </a:p>
        </p:txBody>
      </p:sp>
      <p:pic>
        <p:nvPicPr>
          <p:cNvPr id="5" name="圖片 4">
            <a:extLst>
              <a:ext uri="{FF2B5EF4-FFF2-40B4-BE49-F238E27FC236}">
                <a16:creationId xmlns:a16="http://schemas.microsoft.com/office/drawing/2014/main" id="{C7C33795-2005-E26F-8299-54091AE4678D}"/>
              </a:ext>
            </a:extLst>
          </p:cNvPr>
          <p:cNvPicPr>
            <a:picLocks noChangeAspect="1"/>
          </p:cNvPicPr>
          <p:nvPr/>
        </p:nvPicPr>
        <p:blipFill rotWithShape="1">
          <a:blip r:embed="rId3"/>
          <a:srcRect l="6874" t="36551" r="23391" b="11518"/>
          <a:stretch/>
        </p:blipFill>
        <p:spPr>
          <a:xfrm>
            <a:off x="1621972" y="2891972"/>
            <a:ext cx="8270422" cy="3464378"/>
          </a:xfrm>
          <a:prstGeom prst="rect">
            <a:avLst/>
          </a:prstGeom>
        </p:spPr>
      </p:pic>
    </p:spTree>
    <p:extLst>
      <p:ext uri="{BB962C8B-B14F-4D97-AF65-F5344CB8AC3E}">
        <p14:creationId xmlns:p14="http://schemas.microsoft.com/office/powerpoint/2010/main" val="11181853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a:xfrm>
            <a:off x="1524000" y="2601118"/>
            <a:ext cx="9144000" cy="1655763"/>
          </a:xfrm>
        </p:spPr>
        <p:txBody>
          <a:bodyPr anchor="ctr">
            <a:normAutofit/>
          </a:bodyPr>
          <a:lstStyle/>
          <a:p>
            <a:r>
              <a:rPr lang="en-US" altLang="zh-TW" sz="4400" b="1" dirty="0">
                <a:latin typeface="+mj-lt"/>
              </a:rPr>
              <a:t>Real Estate Value Visualization and Predict with </a:t>
            </a:r>
            <a:r>
              <a:rPr lang="en-US" altLang="zh-TW" sz="4400" b="1" dirty="0" err="1">
                <a:latin typeface="+mj-lt"/>
              </a:rPr>
              <a:t>XGBoost</a:t>
            </a:r>
            <a:endParaRPr lang="en-US" altLang="zh-TW" sz="4400" b="1" dirty="0">
              <a:latin typeface="+mj-lt"/>
            </a:endParaRPr>
          </a:p>
        </p:txBody>
      </p:sp>
      <p:sp>
        <p:nvSpPr>
          <p:cNvPr id="4" name="投影片編號版面配置區 3">
            <a:extLst>
              <a:ext uri="{FF2B5EF4-FFF2-40B4-BE49-F238E27FC236}">
                <a16:creationId xmlns:a16="http://schemas.microsoft.com/office/drawing/2014/main" id="{740A2E3E-0DA9-567A-9DE0-081083A83344}"/>
              </a:ext>
            </a:extLst>
          </p:cNvPr>
          <p:cNvSpPr>
            <a:spLocks noGrp="1"/>
          </p:cNvSpPr>
          <p:nvPr>
            <p:ph type="sldNum" sz="quarter" idx="12"/>
          </p:nvPr>
        </p:nvSpPr>
        <p:spPr/>
        <p:txBody>
          <a:bodyPr/>
          <a:lstStyle/>
          <a:p>
            <a:fld id="{C4228B2F-DCD5-4BFB-98DD-2DA449AD3239}" type="slidenum">
              <a:rPr lang="zh-TW" altLang="en-US" sz="1800" smtClean="0"/>
              <a:t>95</a:t>
            </a:fld>
            <a:endParaRPr lang="zh-TW" altLang="en-US" sz="1800" dirty="0"/>
          </a:p>
        </p:txBody>
      </p:sp>
    </p:spTree>
    <p:extLst>
      <p:ext uri="{BB962C8B-B14F-4D97-AF65-F5344CB8AC3E}">
        <p14:creationId xmlns:p14="http://schemas.microsoft.com/office/powerpoint/2010/main" val="35840316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40067"/>
            <a:ext cx="10515600" cy="1325563"/>
          </a:xfrm>
        </p:spPr>
        <p:txBody>
          <a:bodyPr/>
          <a:lstStyle/>
          <a:p>
            <a:r>
              <a:rPr lang="en-US" altLang="zh-TW" dirty="0"/>
              <a:t>Import Needed Library</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241952"/>
            <a:ext cx="10515600" cy="4351338"/>
          </a:xfrm>
        </p:spPr>
        <p:txBody>
          <a:bodyPr/>
          <a:lstStyle/>
          <a:p>
            <a:r>
              <a:rPr lang="en-US" altLang="zh-TW" dirty="0">
                <a:solidFill>
                  <a:srgbClr val="0000FF"/>
                </a:solidFill>
              </a:rPr>
              <a:t>seaborn</a:t>
            </a:r>
            <a:r>
              <a:rPr lang="zh-TW" altLang="en-US" dirty="0"/>
              <a:t> </a:t>
            </a:r>
            <a:r>
              <a:rPr lang="en-US" altLang="zh-TW" dirty="0"/>
              <a:t>is a visualization library required for analysis and plots.</a:t>
            </a:r>
          </a:p>
          <a:p>
            <a:r>
              <a:rPr lang="en-US" altLang="zh-TW" dirty="0" err="1">
                <a:solidFill>
                  <a:srgbClr val="0000FF"/>
                </a:solidFill>
              </a:rPr>
              <a:t>mpt_toolkits</a:t>
            </a:r>
            <a:r>
              <a:rPr lang="zh-TW" altLang="en-US" dirty="0">
                <a:solidFill>
                  <a:srgbClr val="0000FF"/>
                </a:solidFill>
              </a:rPr>
              <a:t> </a:t>
            </a:r>
            <a:r>
              <a:rPr lang="en-US" altLang="zh-TW" dirty="0"/>
              <a:t>contains functions required by Matplotlib.</a:t>
            </a:r>
          </a:p>
          <a:p>
            <a:r>
              <a:rPr lang="en-US" altLang="zh-TW" dirty="0" err="1">
                <a:solidFill>
                  <a:srgbClr val="0000FF"/>
                </a:solidFill>
              </a:rPr>
              <a:t>sklearn</a:t>
            </a:r>
            <a:r>
              <a:rPr lang="en-US" altLang="zh-TW" dirty="0"/>
              <a:t> is the primary scientific and statistical library required in this section.</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96</a:t>
            </a:fld>
            <a:endParaRPr lang="zh-TW" altLang="en-US" dirty="0"/>
          </a:p>
        </p:txBody>
      </p:sp>
      <p:pic>
        <p:nvPicPr>
          <p:cNvPr id="6" name="圖片 5">
            <a:extLst>
              <a:ext uri="{FF2B5EF4-FFF2-40B4-BE49-F238E27FC236}">
                <a16:creationId xmlns:a16="http://schemas.microsoft.com/office/drawing/2014/main" id="{407AF443-2125-679C-DCA5-4A8767BAD342}"/>
              </a:ext>
            </a:extLst>
          </p:cNvPr>
          <p:cNvPicPr>
            <a:picLocks noChangeAspect="1"/>
          </p:cNvPicPr>
          <p:nvPr/>
        </p:nvPicPr>
        <p:blipFill rotWithShape="1">
          <a:blip r:embed="rId3"/>
          <a:srcRect l="6209" t="29821" r="44516" b="32473"/>
          <a:stretch/>
        </p:blipFill>
        <p:spPr>
          <a:xfrm>
            <a:off x="2286351" y="3310560"/>
            <a:ext cx="7619298" cy="3279665"/>
          </a:xfrm>
          <a:prstGeom prst="rect">
            <a:avLst/>
          </a:prstGeom>
        </p:spPr>
      </p:pic>
    </p:spTree>
    <p:extLst>
      <p:ext uri="{BB962C8B-B14F-4D97-AF65-F5344CB8AC3E}">
        <p14:creationId xmlns:p14="http://schemas.microsoft.com/office/powerpoint/2010/main" val="1436376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C9FF0B-F433-BAC8-BE2E-E03DA1FA812C}"/>
              </a:ext>
            </a:extLst>
          </p:cNvPr>
          <p:cNvSpPr>
            <a:spLocks noGrp="1"/>
          </p:cNvSpPr>
          <p:nvPr>
            <p:ph type="title"/>
          </p:nvPr>
        </p:nvSpPr>
        <p:spPr/>
        <p:txBody>
          <a:bodyPr/>
          <a:lstStyle/>
          <a:p>
            <a:r>
              <a:rPr lang="en-US" altLang="zh-TW" dirty="0"/>
              <a:t>Read the Data from CSV File</a:t>
            </a:r>
            <a:endParaRPr lang="zh-TW" altLang="en-US" dirty="0"/>
          </a:p>
        </p:txBody>
      </p:sp>
      <p:sp>
        <p:nvSpPr>
          <p:cNvPr id="3" name="內容版面配置區 2">
            <a:extLst>
              <a:ext uri="{FF2B5EF4-FFF2-40B4-BE49-F238E27FC236}">
                <a16:creationId xmlns:a16="http://schemas.microsoft.com/office/drawing/2014/main" id="{D6B23F06-9CD5-62D7-3506-B252E7DC0CED}"/>
              </a:ext>
            </a:extLst>
          </p:cNvPr>
          <p:cNvSpPr>
            <a:spLocks noGrp="1"/>
          </p:cNvSpPr>
          <p:nvPr>
            <p:ph idx="1"/>
          </p:nvPr>
        </p:nvSpPr>
        <p:spPr>
          <a:xfrm>
            <a:off x="838199" y="1480621"/>
            <a:ext cx="10515600" cy="4351338"/>
          </a:xfrm>
        </p:spPr>
        <p:txBody>
          <a:bodyPr/>
          <a:lstStyle/>
          <a:p>
            <a:r>
              <a:rPr lang="en-US" altLang="zh-TW" dirty="0"/>
              <a:t>The data is read into a Pandas </a:t>
            </a:r>
            <a:r>
              <a:rPr lang="en-US" altLang="zh-TW" dirty="0" err="1"/>
              <a:t>dataframe</a:t>
            </a:r>
            <a:r>
              <a:rPr lang="en-US" altLang="zh-TW" dirty="0"/>
              <a:t> using the </a:t>
            </a:r>
            <a:r>
              <a:rPr lang="en-US" altLang="zh-TW" dirty="0" err="1">
                <a:solidFill>
                  <a:srgbClr val="0000FF"/>
                </a:solidFill>
              </a:rPr>
              <a:t>read_csv</a:t>
            </a:r>
            <a:r>
              <a:rPr lang="en-US" altLang="zh-TW" dirty="0">
                <a:solidFill>
                  <a:srgbClr val="0000FF"/>
                </a:solidFill>
              </a:rPr>
              <a:t>()</a:t>
            </a:r>
            <a:r>
              <a:rPr lang="en-US" altLang="zh-TW" dirty="0"/>
              <a:t>. </a:t>
            </a:r>
          </a:p>
          <a:p>
            <a:r>
              <a:rPr lang="en-US" altLang="zh-TW" dirty="0"/>
              <a:t>The headers are listed using the </a:t>
            </a:r>
            <a:r>
              <a:rPr lang="en-US" altLang="zh-TW" dirty="0">
                <a:solidFill>
                  <a:srgbClr val="0000FF"/>
                </a:solidFill>
              </a:rPr>
              <a:t>list(</a:t>
            </a:r>
            <a:r>
              <a:rPr lang="en-US" altLang="zh-TW" dirty="0" err="1">
                <a:solidFill>
                  <a:srgbClr val="0000FF"/>
                </a:solidFill>
              </a:rPr>
              <a:t>dataframe</a:t>
            </a:r>
            <a:r>
              <a:rPr lang="en-US" altLang="zh-TW" dirty="0">
                <a:solidFill>
                  <a:srgbClr val="0000FF"/>
                </a:solidFill>
              </a:rPr>
              <a:t>)</a:t>
            </a:r>
            <a:r>
              <a:rPr lang="en-US" altLang="zh-TW" dirty="0"/>
              <a:t> command, as shown below.</a:t>
            </a:r>
            <a:endParaRPr lang="zh-TW" altLang="en-US" dirty="0"/>
          </a:p>
        </p:txBody>
      </p:sp>
      <p:sp>
        <p:nvSpPr>
          <p:cNvPr id="4" name="投影片編號版面配置區 3">
            <a:extLst>
              <a:ext uri="{FF2B5EF4-FFF2-40B4-BE49-F238E27FC236}">
                <a16:creationId xmlns:a16="http://schemas.microsoft.com/office/drawing/2014/main" id="{68EA7545-C81A-55FD-BFB9-B80CBC21261E}"/>
              </a:ext>
            </a:extLst>
          </p:cNvPr>
          <p:cNvSpPr>
            <a:spLocks noGrp="1"/>
          </p:cNvSpPr>
          <p:nvPr>
            <p:ph type="sldNum" sz="quarter" idx="12"/>
          </p:nvPr>
        </p:nvSpPr>
        <p:spPr/>
        <p:txBody>
          <a:bodyPr/>
          <a:lstStyle/>
          <a:p>
            <a:fld id="{C4228B2F-DCD5-4BFB-98DD-2DA449AD3239}" type="slidenum">
              <a:rPr lang="zh-TW" altLang="en-US" smtClean="0"/>
              <a:pPr/>
              <a:t>97</a:t>
            </a:fld>
            <a:endParaRPr lang="zh-TW" altLang="en-US" dirty="0"/>
          </a:p>
        </p:txBody>
      </p:sp>
      <p:grpSp>
        <p:nvGrpSpPr>
          <p:cNvPr id="7" name="群組 6">
            <a:extLst>
              <a:ext uri="{FF2B5EF4-FFF2-40B4-BE49-F238E27FC236}">
                <a16:creationId xmlns:a16="http://schemas.microsoft.com/office/drawing/2014/main" id="{B75030F8-8F83-985F-64FB-D8520BA02C15}"/>
              </a:ext>
            </a:extLst>
          </p:cNvPr>
          <p:cNvGrpSpPr/>
          <p:nvPr/>
        </p:nvGrpSpPr>
        <p:grpSpPr>
          <a:xfrm>
            <a:off x="1739053" y="3208666"/>
            <a:ext cx="8713893" cy="3229975"/>
            <a:chOff x="1739053" y="3165123"/>
            <a:chExt cx="8713893" cy="3229975"/>
          </a:xfrm>
        </p:grpSpPr>
        <p:pic>
          <p:nvPicPr>
            <p:cNvPr id="5" name="圖片 4">
              <a:extLst>
                <a:ext uri="{FF2B5EF4-FFF2-40B4-BE49-F238E27FC236}">
                  <a16:creationId xmlns:a16="http://schemas.microsoft.com/office/drawing/2014/main" id="{578DD292-D015-5375-E74D-FF5F276C80B9}"/>
                </a:ext>
              </a:extLst>
            </p:cNvPr>
            <p:cNvPicPr>
              <a:picLocks noChangeAspect="1"/>
            </p:cNvPicPr>
            <p:nvPr/>
          </p:nvPicPr>
          <p:blipFill rotWithShape="1">
            <a:blip r:embed="rId3"/>
            <a:srcRect l="5726" t="31685" r="45887" b="59477"/>
            <a:stretch/>
          </p:blipFill>
          <p:spPr>
            <a:xfrm>
              <a:off x="1739053" y="3165123"/>
              <a:ext cx="8713893" cy="895248"/>
            </a:xfrm>
            <a:prstGeom prst="rect">
              <a:avLst/>
            </a:prstGeom>
          </p:spPr>
        </p:pic>
        <p:pic>
          <p:nvPicPr>
            <p:cNvPr id="6" name="內容版面配置區 7">
              <a:extLst>
                <a:ext uri="{FF2B5EF4-FFF2-40B4-BE49-F238E27FC236}">
                  <a16:creationId xmlns:a16="http://schemas.microsoft.com/office/drawing/2014/main" id="{3800679A-6073-D432-05F4-4430DE81ADE4}"/>
                </a:ext>
              </a:extLst>
            </p:cNvPr>
            <p:cNvPicPr>
              <a:picLocks noChangeAspect="1"/>
            </p:cNvPicPr>
            <p:nvPr/>
          </p:nvPicPr>
          <p:blipFill rotWithShape="1">
            <a:blip r:embed="rId3"/>
            <a:srcRect l="9681" t="41827" r="78652" b="33046"/>
            <a:stretch/>
          </p:blipFill>
          <p:spPr>
            <a:xfrm>
              <a:off x="1739053" y="4186888"/>
              <a:ext cx="1822753" cy="2208210"/>
            </a:xfrm>
            <a:prstGeom prst="rect">
              <a:avLst/>
            </a:prstGeom>
          </p:spPr>
        </p:pic>
      </p:grpSp>
    </p:spTree>
    <p:extLst>
      <p:ext uri="{BB962C8B-B14F-4D97-AF65-F5344CB8AC3E}">
        <p14:creationId xmlns:p14="http://schemas.microsoft.com/office/powerpoint/2010/main" val="8118966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Print the </a:t>
            </a:r>
            <a:r>
              <a:rPr lang="en-US" altLang="zh-TW" dirty="0" err="1"/>
              <a:t>Dataframe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The head of the </a:t>
            </a:r>
            <a:r>
              <a:rPr lang="en-US" altLang="zh-TW" dirty="0" err="1"/>
              <a:t>dataframe</a:t>
            </a:r>
            <a:r>
              <a:rPr lang="en-US" altLang="zh-TW" dirty="0"/>
              <a:t> can be printed by using the </a:t>
            </a:r>
            <a:r>
              <a:rPr lang="en-US" altLang="zh-TW" dirty="0" err="1">
                <a:solidFill>
                  <a:srgbClr val="0000FF"/>
                </a:solidFill>
              </a:rPr>
              <a:t>dataframe.head</a:t>
            </a:r>
            <a:r>
              <a:rPr lang="en-US" altLang="zh-TW" dirty="0">
                <a:solidFill>
                  <a:srgbClr val="0000FF"/>
                </a:solidFill>
              </a:rPr>
              <a:t>() </a:t>
            </a:r>
            <a:r>
              <a:rPr lang="en-US" altLang="zh-TW" dirty="0"/>
              <a:t>as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98</a:t>
            </a:fld>
            <a:endParaRPr lang="zh-TW" altLang="en-US" dirty="0"/>
          </a:p>
        </p:txBody>
      </p:sp>
      <p:pic>
        <p:nvPicPr>
          <p:cNvPr id="6" name="圖片 5">
            <a:extLst>
              <a:ext uri="{FF2B5EF4-FFF2-40B4-BE49-F238E27FC236}">
                <a16:creationId xmlns:a16="http://schemas.microsoft.com/office/drawing/2014/main" id="{F0FEF8A5-E01F-FFB4-13B5-A3881DAC22BB}"/>
              </a:ext>
            </a:extLst>
          </p:cNvPr>
          <p:cNvPicPr>
            <a:picLocks noChangeAspect="1"/>
          </p:cNvPicPr>
          <p:nvPr/>
        </p:nvPicPr>
        <p:blipFill rotWithShape="1">
          <a:blip r:embed="rId3"/>
          <a:srcRect l="4920" t="36845" r="33386" b="24158"/>
          <a:stretch/>
        </p:blipFill>
        <p:spPr>
          <a:xfrm>
            <a:off x="1256686" y="2742840"/>
            <a:ext cx="9678627" cy="3441291"/>
          </a:xfrm>
          <a:prstGeom prst="rect">
            <a:avLst/>
          </a:prstGeom>
        </p:spPr>
      </p:pic>
    </p:spTree>
    <p:extLst>
      <p:ext uri="{BB962C8B-B14F-4D97-AF65-F5344CB8AC3E}">
        <p14:creationId xmlns:p14="http://schemas.microsoft.com/office/powerpoint/2010/main" val="18754810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Print the </a:t>
            </a:r>
            <a:r>
              <a:rPr lang="en-US" altLang="zh-TW" dirty="0" err="1"/>
              <a:t>Dataframe</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The tail of the </a:t>
            </a:r>
            <a:r>
              <a:rPr lang="en-US" altLang="zh-TW" dirty="0" err="1"/>
              <a:t>dataframe</a:t>
            </a:r>
            <a:r>
              <a:rPr lang="en-US" altLang="zh-TW" dirty="0"/>
              <a:t> can be printed by using the </a:t>
            </a:r>
            <a:r>
              <a:rPr lang="en-US" altLang="zh-TW" dirty="0" err="1">
                <a:solidFill>
                  <a:srgbClr val="0000FF"/>
                </a:solidFill>
              </a:rPr>
              <a:t>dataframe.tail</a:t>
            </a:r>
            <a:r>
              <a:rPr lang="en-US" altLang="zh-TW" dirty="0">
                <a:solidFill>
                  <a:srgbClr val="0000FF"/>
                </a:solidFill>
              </a:rPr>
              <a:t>()</a:t>
            </a:r>
            <a:r>
              <a:rPr lang="en-US" altLang="zh-TW" dirty="0"/>
              <a:t> as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99</a:t>
            </a:fld>
            <a:endParaRPr lang="zh-TW" altLang="en-US" dirty="0"/>
          </a:p>
        </p:txBody>
      </p:sp>
      <p:pic>
        <p:nvPicPr>
          <p:cNvPr id="6" name="圖片 5">
            <a:extLst>
              <a:ext uri="{FF2B5EF4-FFF2-40B4-BE49-F238E27FC236}">
                <a16:creationId xmlns:a16="http://schemas.microsoft.com/office/drawing/2014/main" id="{3EC04965-B367-964A-143C-2FA4DA2306B2}"/>
              </a:ext>
            </a:extLst>
          </p:cNvPr>
          <p:cNvPicPr>
            <a:picLocks noChangeAspect="1"/>
          </p:cNvPicPr>
          <p:nvPr/>
        </p:nvPicPr>
        <p:blipFill rotWithShape="1">
          <a:blip r:embed="rId3"/>
          <a:srcRect l="5586" t="41497" r="30587" b="20816"/>
          <a:stretch/>
        </p:blipFill>
        <p:spPr>
          <a:xfrm>
            <a:off x="1179642" y="2742840"/>
            <a:ext cx="9832716" cy="3265781"/>
          </a:xfrm>
          <a:prstGeom prst="rect">
            <a:avLst/>
          </a:prstGeom>
        </p:spPr>
      </p:pic>
    </p:spTree>
    <p:extLst>
      <p:ext uri="{BB962C8B-B14F-4D97-AF65-F5344CB8AC3E}">
        <p14:creationId xmlns:p14="http://schemas.microsoft.com/office/powerpoint/2010/main" val="277802292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11">
      <a:majorFont>
        <a:latin typeface="Georgia"/>
        <a:ea typeface="微軟正黑體"/>
        <a:cs typeface=""/>
      </a:majorFont>
      <a:minorFont>
        <a:latin typeface="Georgia"/>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17499</TotalTime>
  <Words>5481</Words>
  <Application>Microsoft Office PowerPoint</Application>
  <PresentationFormat>寬螢幕</PresentationFormat>
  <Paragraphs>704</Paragraphs>
  <Slides>134</Slides>
  <Notes>130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134</vt:i4>
      </vt:variant>
    </vt:vector>
  </HeadingPairs>
  <TitlesOfParts>
    <vt:vector size="141" baseType="lpstr">
      <vt:lpstr>Arial</vt:lpstr>
      <vt:lpstr>Arial</vt:lpstr>
      <vt:lpstr>Calibri</vt:lpstr>
      <vt:lpstr>Cambria Math</vt:lpstr>
      <vt:lpstr>Georgia</vt:lpstr>
      <vt:lpstr>Times New Roman</vt:lpstr>
      <vt:lpstr>Office 佈景主題</vt:lpstr>
      <vt:lpstr>This practical class needs to be divided into groups, please make a group of 1~3 people.</vt:lpstr>
      <vt:lpstr>Data Analysis and Machine Learning by Using Spark Environment in Google Colab</vt:lpstr>
      <vt:lpstr>Outline</vt:lpstr>
      <vt:lpstr>Google Colab</vt:lpstr>
      <vt:lpstr>Connect Colab into Google Drive</vt:lpstr>
      <vt:lpstr>Connect Colab into Google Drive (Cont’d )</vt:lpstr>
      <vt:lpstr>Connect Colab into Google Drive (Cont’d )</vt:lpstr>
      <vt:lpstr>Colab User Interface (UI)</vt:lpstr>
      <vt:lpstr>Change to Use GPU</vt:lpstr>
      <vt:lpstr>Natural Language Processing in Spark</vt:lpstr>
      <vt:lpstr>Install Pyspark on Colab</vt:lpstr>
      <vt:lpstr>SparkSession</vt:lpstr>
      <vt:lpstr>Create the Dataframe</vt:lpstr>
      <vt:lpstr>Create the Dataframe (Cont’d)</vt:lpstr>
      <vt:lpstr>Remove Redundant Data</vt:lpstr>
      <vt:lpstr>Remove Redundant Data (Cont’d)</vt:lpstr>
      <vt:lpstr>Ordering of Dataframe</vt:lpstr>
      <vt:lpstr>Create word_count Column</vt:lpstr>
      <vt:lpstr>Create word_count Column (Cont’d)</vt:lpstr>
      <vt:lpstr>Calculate the Average Word Count</vt:lpstr>
      <vt:lpstr>Import matplotlib</vt:lpstr>
      <vt:lpstr>Draw the Bar Chart</vt:lpstr>
      <vt:lpstr>Draw the Bar Chart (Cont’d)</vt:lpstr>
      <vt:lpstr>Import Textblob</vt:lpstr>
      <vt:lpstr>User-defined Function</vt:lpstr>
      <vt:lpstr>Calculate the sentiment_score</vt:lpstr>
      <vt:lpstr>Calculate the sentiment_score (Cont’d)</vt:lpstr>
      <vt:lpstr>Calculate the Average Sentiment Score</vt:lpstr>
      <vt:lpstr>Convert each Word in ‘chat’ Column into a String</vt:lpstr>
      <vt:lpstr>Convert each Word in ‘chat’ Column into a String (Cont’d)</vt:lpstr>
      <vt:lpstr>Stop Word in NLP</vt:lpstr>
      <vt:lpstr>Copy the Stop Word</vt:lpstr>
      <vt:lpstr>Remove the Stop Words</vt:lpstr>
      <vt:lpstr>Remove the Stop Words (Cont’d)</vt:lpstr>
      <vt:lpstr>Remove the Stop Words (Cont’d)</vt:lpstr>
      <vt:lpstr>Remove the Stop Words (Cont’d)</vt:lpstr>
      <vt:lpstr>Classify the Label and Assign Values</vt:lpstr>
      <vt:lpstr>Classify the Label and Assign Values (Cont’d)</vt:lpstr>
      <vt:lpstr>TF-IDF</vt:lpstr>
      <vt:lpstr>TF-IDF (Cont’d)</vt:lpstr>
      <vt:lpstr>TF-IDF (Cont’d)</vt:lpstr>
      <vt:lpstr>Logistic Regression Model</vt:lpstr>
      <vt:lpstr>Logistic Regression Model (Cont’d)</vt:lpstr>
      <vt:lpstr>Logistic Regression Model (Cont’d)</vt:lpstr>
      <vt:lpstr>Create Confusion Matrix </vt:lpstr>
      <vt:lpstr>Compute the Prediction Accuracy</vt:lpstr>
      <vt:lpstr>Compute ROC Score</vt:lpstr>
      <vt:lpstr>Evaluation Results and Conclusions</vt:lpstr>
      <vt:lpstr>Predicting Apple’s Stock Price by Using Keras</vt:lpstr>
      <vt:lpstr>Install Pyspark</vt:lpstr>
      <vt:lpstr>Import the Libraries</vt:lpstr>
      <vt:lpstr>SparkSession</vt:lpstr>
      <vt:lpstr>Create the Dataframe</vt:lpstr>
      <vt:lpstr>Create the Dataframe (Cont’d)</vt:lpstr>
      <vt:lpstr>Transform the Format to Date</vt:lpstr>
      <vt:lpstr>Transform the Format to Date (Cont’d)</vt:lpstr>
      <vt:lpstr>Enumerate and Add the New Column</vt:lpstr>
      <vt:lpstr>Enumerate and Add the New Column (Cont’d)</vt:lpstr>
      <vt:lpstr>Convert Spark Dataframe to Pandas</vt:lpstr>
      <vt:lpstr>Import matplotlib</vt:lpstr>
      <vt:lpstr>Time-series vs. Stock Quote</vt:lpstr>
      <vt:lpstr>Remove Null Values</vt:lpstr>
      <vt:lpstr>Apple Stock Stats</vt:lpstr>
      <vt:lpstr>Get the Number of Trading Days</vt:lpstr>
      <vt:lpstr>Get the Number of Trading Days (Cont’d)</vt:lpstr>
      <vt:lpstr>Training Data &amp; Testing Data</vt:lpstr>
      <vt:lpstr>Training Data &amp; Testing Data (Cont’d)</vt:lpstr>
      <vt:lpstr>Apple’s Stock Price </vt:lpstr>
      <vt:lpstr>Apple’s Stock Price (Cont’d)</vt:lpstr>
      <vt:lpstr>Apple’s Stock Price (Cont’d)</vt:lpstr>
      <vt:lpstr>Apple’s Stock Price (Cont’d)</vt:lpstr>
      <vt:lpstr>Convert Dataframe to Numpy Array</vt:lpstr>
      <vt:lpstr>Convert Dataframe to Numpy Array (Cont’d)</vt:lpstr>
      <vt:lpstr>Scale Array Values</vt:lpstr>
      <vt:lpstr>Scale Array Values (Cont’d)</vt:lpstr>
      <vt:lpstr>Scale Array Values (Cont’d)</vt:lpstr>
      <vt:lpstr>Values to Train &amp; Test</vt:lpstr>
      <vt:lpstr>Values to Train &amp; Test (Cont’d)</vt:lpstr>
      <vt:lpstr>Validate the Correctness of Shape</vt:lpstr>
      <vt:lpstr>Quotes of xtrain</vt:lpstr>
      <vt:lpstr>Quotes of xtrain (Cont’d)</vt:lpstr>
      <vt:lpstr>Volume of xtrain</vt:lpstr>
      <vt:lpstr>Volume of xtrain (Cont’d)</vt:lpstr>
      <vt:lpstr>Build the Model</vt:lpstr>
      <vt:lpstr>Build the Model (Cont’d)</vt:lpstr>
      <vt:lpstr>Build the Model (Cont’d)</vt:lpstr>
      <vt:lpstr>Train the Model</vt:lpstr>
      <vt:lpstr>Show the Model</vt:lpstr>
      <vt:lpstr>Model Predict</vt:lpstr>
      <vt:lpstr>Model Predict (Cont’d)</vt:lpstr>
      <vt:lpstr>Model Predict (Cont’d)</vt:lpstr>
      <vt:lpstr>Model Predict (Cont’d)</vt:lpstr>
      <vt:lpstr>Extra Bonus</vt:lpstr>
      <vt:lpstr>Extra Bonus (Cont’d)</vt:lpstr>
      <vt:lpstr>Real Estate Value Visualization and Predict with XGBoost</vt:lpstr>
      <vt:lpstr>Import Needed Library</vt:lpstr>
      <vt:lpstr>Read the Data from CSV File</vt:lpstr>
      <vt:lpstr>Print the Dataframe</vt:lpstr>
      <vt:lpstr>Print the Dataframe (Cont’d)</vt:lpstr>
      <vt:lpstr>Print the Dataframe (Cont’d)</vt:lpstr>
      <vt:lpstr>Number of bedrooms</vt:lpstr>
      <vt:lpstr>Number of bedrooms (Cont’d)</vt:lpstr>
      <vt:lpstr>Number of bedrooms (Cont’d)</vt:lpstr>
      <vt:lpstr>Number of Floors</vt:lpstr>
      <vt:lpstr>Locations of House Sold </vt:lpstr>
      <vt:lpstr>Locations of House Sold (Cont’d) </vt:lpstr>
      <vt:lpstr>Price vs. Bedroom Numbers </vt:lpstr>
      <vt:lpstr>Price vs. Living Area</vt:lpstr>
      <vt:lpstr>Price vs. Living Area (Cont’d)</vt:lpstr>
      <vt:lpstr>House Conditions vs. Price</vt:lpstr>
      <vt:lpstr>Zip Code vs. Price</vt:lpstr>
      <vt:lpstr>Zip Code vs. Price (Cont’d)</vt:lpstr>
      <vt:lpstr>Model Prediction</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Extra Bonus 2</vt:lpstr>
      <vt:lpstr>Send Your Works </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and Machine Learning by Using Spark Environment in Google Colab</dc:title>
  <dc:creator>景淳 詹</dc:creator>
  <cp:lastModifiedBy>景淳 詹</cp:lastModifiedBy>
  <cp:revision>32</cp:revision>
  <dcterms:created xsi:type="dcterms:W3CDTF">2022-11-16T12:28:57Z</dcterms:created>
  <dcterms:modified xsi:type="dcterms:W3CDTF">2022-12-23T06:58:49Z</dcterms:modified>
</cp:coreProperties>
</file>